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1"/>
  </p:sldMasterIdLst>
  <p:notesMasterIdLst>
    <p:notesMasterId r:id="rId15"/>
  </p:notesMasterIdLst>
  <p:handoutMasterIdLst>
    <p:handoutMasterId r:id="rId16"/>
  </p:handoutMasterIdLst>
  <p:sldIdLst>
    <p:sldId id="256" r:id="rId2"/>
    <p:sldId id="291" r:id="rId3"/>
    <p:sldId id="264" r:id="rId4"/>
    <p:sldId id="293" r:id="rId5"/>
    <p:sldId id="292" r:id="rId6"/>
    <p:sldId id="294" r:id="rId7"/>
    <p:sldId id="295" r:id="rId8"/>
    <p:sldId id="297" r:id="rId9"/>
    <p:sldId id="296" r:id="rId10"/>
    <p:sldId id="298" r:id="rId11"/>
    <p:sldId id="299" r:id="rId12"/>
    <p:sldId id="300" r:id="rId13"/>
    <p:sldId id="289"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59">
          <p15:clr>
            <a:srgbClr val="A4A3A4"/>
          </p15:clr>
        </p15:guide>
        <p15:guide id="4" pos="49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e Newnham" initials="KN" lastIdx="18" clrIdx="0"/>
  <p:cmAuthor id="1" name="Andy Stauff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CDE"/>
    <a:srgbClr val="A4C8E1"/>
    <a:srgbClr val="8FC3EA"/>
    <a:srgbClr val="898D8D"/>
    <a:srgbClr val="00263E"/>
    <a:srgbClr val="666666"/>
    <a:srgbClr val="000000"/>
    <a:srgbClr val="EA7600"/>
    <a:srgbClr val="7C868D"/>
    <a:srgbClr val="A6BB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32" autoAdjust="0"/>
    <p:restoredTop sz="94660"/>
  </p:normalViewPr>
  <p:slideViewPr>
    <p:cSldViewPr snapToGrid="0" snapToObjects="1">
      <p:cViewPr varScale="1">
        <p:scale>
          <a:sx n="63" d="100"/>
          <a:sy n="63" d="100"/>
        </p:scale>
        <p:origin x="1620" y="60"/>
      </p:cViewPr>
      <p:guideLst>
        <p:guide orient="horz" pos="2160"/>
        <p:guide pos="2880"/>
        <p:guide orient="horz" pos="559"/>
        <p:guide pos="49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2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291" tIns="46145" rIns="92291" bIns="46145" rtlCol="0"/>
          <a:lstStyle>
            <a:lvl1pPr algn="r">
              <a:defRPr sz="1300"/>
            </a:lvl1pPr>
          </a:lstStyle>
          <a:p>
            <a:fld id="{9564DCE8-7011-D84B-AAC9-7AFAA2150D71}" type="datetimeFigureOut">
              <a:rPr lang="en-US" smtClean="0"/>
              <a:pPr/>
              <a:t>12/14/2020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291" tIns="46145" rIns="92291" bIns="46145"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291" tIns="46145" rIns="92291" bIns="46145" rtlCol="0" anchor="b"/>
          <a:lstStyle>
            <a:lvl1pPr algn="r">
              <a:defRPr sz="1300"/>
            </a:lvl1pPr>
          </a:lstStyle>
          <a:p>
            <a:fld id="{C2FCAB67-2488-8D48-B37F-021D6EE37B9B}" type="slidenum">
              <a:rPr lang="en-US" smtClean="0"/>
              <a:pPr/>
              <a:t>‹#›</a:t>
            </a:fld>
            <a:endParaRPr lang="en-US"/>
          </a:p>
        </p:txBody>
      </p:sp>
    </p:spTree>
    <p:extLst>
      <p:ext uri="{BB962C8B-B14F-4D97-AF65-F5344CB8AC3E}">
        <p14:creationId xmlns:p14="http://schemas.microsoft.com/office/powerpoint/2010/main" val="53226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1" tIns="46145" rIns="92291" bIns="46145"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291" tIns="46145" rIns="92291" bIns="46145" rtlCol="0"/>
          <a:lstStyle>
            <a:lvl1pPr algn="r">
              <a:defRPr sz="1300"/>
            </a:lvl1pPr>
          </a:lstStyle>
          <a:p>
            <a:fld id="{1576AAE3-9058-814E-81D5-28DDE681F558}" type="datetimeFigureOut">
              <a:rPr lang="en-US" smtClean="0"/>
              <a:pPr/>
              <a:t>12/14/2020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1" tIns="46145" rIns="92291" bIns="46145"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91" tIns="46145" rIns="92291" bIns="461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91" tIns="46145" rIns="92291" bIns="46145"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1" tIns="46145" rIns="92291" bIns="46145" rtlCol="0" anchor="b"/>
          <a:lstStyle>
            <a:lvl1pPr algn="r">
              <a:defRPr sz="1300"/>
            </a:lvl1pPr>
          </a:lstStyle>
          <a:p>
            <a:fld id="{7D266651-02D9-C949-8344-2390968C25F3}" type="slidenum">
              <a:rPr lang="en-US" smtClean="0"/>
              <a:pPr/>
              <a:t>‹#›</a:t>
            </a:fld>
            <a:endParaRPr lang="en-US"/>
          </a:p>
        </p:txBody>
      </p:sp>
    </p:spTree>
    <p:extLst>
      <p:ext uri="{BB962C8B-B14F-4D97-AF65-F5344CB8AC3E}">
        <p14:creationId xmlns:p14="http://schemas.microsoft.com/office/powerpoint/2010/main" val="3645262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 Photo 1">
    <p:spTree>
      <p:nvGrpSpPr>
        <p:cNvPr id="1" name=""/>
        <p:cNvGrpSpPr/>
        <p:nvPr/>
      </p:nvGrpSpPr>
      <p:grpSpPr>
        <a:xfrm>
          <a:off x="0" y="0"/>
          <a:ext cx="0" cy="0"/>
          <a:chOff x="0" y="0"/>
          <a:chExt cx="0" cy="0"/>
        </a:xfrm>
      </p:grpSpPr>
      <p:sp>
        <p:nvSpPr>
          <p:cNvPr id="7" name="Rectangle 6"/>
          <p:cNvSpPr/>
          <p:nvPr userDrawn="1"/>
        </p:nvSpPr>
        <p:spPr>
          <a:xfrm>
            <a:off x="0" y="1959428"/>
            <a:ext cx="9144000" cy="4913661"/>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4422" y="5258365"/>
            <a:ext cx="2687782" cy="1282839"/>
          </a:xfrm>
          <a:prstGeom prst="rect">
            <a:avLst/>
          </a:prstGeom>
        </p:spPr>
      </p:pic>
      <p:sp>
        <p:nvSpPr>
          <p:cNvPr id="8" name="Title 1"/>
          <p:cNvSpPr>
            <a:spLocks noGrp="1"/>
          </p:cNvSpPr>
          <p:nvPr>
            <p:ph type="ctrTitle" hasCustomPrompt="1"/>
          </p:nvPr>
        </p:nvSpPr>
        <p:spPr>
          <a:xfrm>
            <a:off x="228600" y="5029200"/>
            <a:ext cx="5181600" cy="990599"/>
          </a:xfrm>
          <a:prstGeom prst="rect">
            <a:avLst/>
          </a:prstGeom>
        </p:spPr>
        <p:txBody>
          <a:bodyPr anchor="b" anchorCtr="0"/>
          <a:lstStyle>
            <a:lvl1pPr algn="l">
              <a:defRPr sz="2400" baseline="0">
                <a:solidFill>
                  <a:schemeClr val="bg1"/>
                </a:solidFill>
              </a:defRPr>
            </a:lvl1pPr>
          </a:lstStyle>
          <a:p>
            <a:r>
              <a:rPr lang="en-US" dirty="0" smtClean="0"/>
              <a:t>Title Slide – With Photo</a:t>
            </a:r>
            <a:endParaRPr lang="en-US" dirty="0"/>
          </a:p>
        </p:txBody>
      </p:sp>
      <p:sp>
        <p:nvSpPr>
          <p:cNvPr id="10" name="Text Placeholder 5"/>
          <p:cNvSpPr>
            <a:spLocks noGrp="1"/>
          </p:cNvSpPr>
          <p:nvPr>
            <p:ph type="body" sz="quarter" idx="10" hasCustomPrompt="1"/>
          </p:nvPr>
        </p:nvSpPr>
        <p:spPr>
          <a:xfrm>
            <a:off x="228600" y="6080760"/>
            <a:ext cx="5181600" cy="381000"/>
          </a:xfrm>
          <a:prstGeom prst="rect">
            <a:avLst/>
          </a:prstGeom>
        </p:spPr>
        <p:txBody>
          <a:bodyPr>
            <a:noAutofit/>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 | Date</a:t>
            </a:r>
          </a:p>
        </p:txBody>
      </p:sp>
      <p:sp>
        <p:nvSpPr>
          <p:cNvPr id="13"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17090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eft Photo">
    <p:spTree>
      <p:nvGrpSpPr>
        <p:cNvPr id="1" name=""/>
        <p:cNvGrpSpPr/>
        <p:nvPr/>
      </p:nvGrpSpPr>
      <p:grpSpPr>
        <a:xfrm>
          <a:off x="0" y="0"/>
          <a:ext cx="0" cy="0"/>
          <a:chOff x="0" y="0"/>
          <a:chExt cx="0" cy="0"/>
        </a:xfrm>
      </p:grpSpPr>
      <p:sp>
        <p:nvSpPr>
          <p:cNvPr id="10" name="Rectangle 9"/>
          <p:cNvSpPr>
            <a:spLocks/>
          </p:cNvSpPr>
          <p:nvPr userDrawn="1"/>
        </p:nvSpPr>
        <p:spPr>
          <a:xfrm>
            <a:off x="0" y="0"/>
            <a:ext cx="9154757" cy="6867144"/>
          </a:xfrm>
          <a:prstGeom prst="rect">
            <a:avLst/>
          </a:prstGeom>
          <a:blipFill>
            <a:blip r:embed="rId2">
              <a:alphaModFix amt="90000"/>
            </a:blip>
            <a:srcRect/>
            <a:stretch>
              <a:fillRect r="-6" b="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8" name="Content Placeholder 2"/>
          <p:cNvSpPr>
            <a:spLocks noGrp="1"/>
          </p:cNvSpPr>
          <p:nvPr>
            <p:ph idx="13" hasCustomPrompt="1"/>
          </p:nvPr>
        </p:nvSpPr>
        <p:spPr>
          <a:xfrm>
            <a:off x="4297680" y="1737360"/>
            <a:ext cx="4206240" cy="402336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55713" lvl="4" indent="-223838" algn="l" defTabSz="457200" rtl="0" eaLnBrk="1" latinLnBrk="0" hangingPunct="1">
              <a:spcBef>
                <a:spcPct val="20000"/>
              </a:spcBef>
              <a:buClr>
                <a:schemeClr val="accent2"/>
              </a:buClr>
              <a:buFont typeface="Arial"/>
              <a:buChar char="–"/>
            </a:pPr>
            <a:r>
              <a:rPr lang="en-US" dirty="0" smtClean="0"/>
              <a:t>Fifth level</a:t>
            </a:r>
            <a:endParaRPr lang="en-US" dirty="0"/>
          </a:p>
        </p:txBody>
      </p:sp>
      <p:sp>
        <p:nvSpPr>
          <p:cNvPr id="6" name="Text Placeholder 8"/>
          <p:cNvSpPr>
            <a:spLocks noGrp="1"/>
          </p:cNvSpPr>
          <p:nvPr>
            <p:ph type="body" sz="quarter" idx="14" hasCustomPrompt="1"/>
          </p:nvPr>
        </p:nvSpPr>
        <p:spPr>
          <a:xfrm>
            <a:off x="4297680" y="1234440"/>
            <a:ext cx="420624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smtClean="0"/>
              <a:t>Subtitle</a:t>
            </a:r>
            <a:endParaRPr lang="en-US" dirty="0"/>
          </a:p>
        </p:txBody>
      </p:sp>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Right Photo">
    <p:spTree>
      <p:nvGrpSpPr>
        <p:cNvPr id="1" name=""/>
        <p:cNvGrpSpPr/>
        <p:nvPr/>
      </p:nvGrpSpPr>
      <p:grpSpPr>
        <a:xfrm>
          <a:off x="0" y="0"/>
          <a:ext cx="0" cy="0"/>
          <a:chOff x="0" y="0"/>
          <a:chExt cx="0" cy="0"/>
        </a:xfrm>
      </p:grpSpPr>
      <p:sp>
        <p:nvSpPr>
          <p:cNvPr id="10" name="Rectangle 9"/>
          <p:cNvSpPr>
            <a:spLocks noChangeAspect="1"/>
          </p:cNvSpPr>
          <p:nvPr userDrawn="1"/>
        </p:nvSpPr>
        <p:spPr>
          <a:xfrm>
            <a:off x="0" y="0"/>
            <a:ext cx="9154391" cy="6858000"/>
          </a:xfrm>
          <a:prstGeom prst="rect">
            <a:avLst/>
          </a:prstGeom>
          <a:blipFill>
            <a:blip r:embed="rId2">
              <a:alphaModFix amt="90000"/>
            </a:blip>
            <a:srcRect/>
            <a:stretch>
              <a:fillRect l="-123" t="-166" r="-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3" name="Content Placeholder 2"/>
          <p:cNvSpPr>
            <a:spLocks noGrp="1"/>
          </p:cNvSpPr>
          <p:nvPr>
            <p:ph idx="1" hasCustomPrompt="1"/>
          </p:nvPr>
        </p:nvSpPr>
        <p:spPr>
          <a:xfrm>
            <a:off x="228600" y="1737360"/>
            <a:ext cx="420624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sz="1400">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300">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sz="1300">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sz="13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55713" lvl="4" indent="-223838" algn="l" defTabSz="457200" rtl="0" eaLnBrk="1" latinLnBrk="0" hangingPunct="1">
              <a:spcBef>
                <a:spcPct val="20000"/>
              </a:spcBef>
              <a:buClr>
                <a:schemeClr val="accent2"/>
              </a:buClr>
              <a:buFont typeface="Arial"/>
              <a:buChar char="–"/>
            </a:pPr>
            <a:r>
              <a:rPr lang="en-US" dirty="0" smtClean="0"/>
              <a:t>Fifth level</a:t>
            </a:r>
            <a:endParaRPr lang="en-US" dirty="0"/>
          </a:p>
        </p:txBody>
      </p:sp>
      <p:sp>
        <p:nvSpPr>
          <p:cNvPr id="7" name="Text Placeholder 8"/>
          <p:cNvSpPr>
            <a:spLocks noGrp="1"/>
          </p:cNvSpPr>
          <p:nvPr>
            <p:ph type="body" sz="quarter" idx="13" hasCustomPrompt="1"/>
          </p:nvPr>
        </p:nvSpPr>
        <p:spPr>
          <a:xfrm>
            <a:off x="228600" y="1234440"/>
            <a:ext cx="420624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smtClean="0"/>
              <a:t>Subtitle</a:t>
            </a:r>
            <a:endParaRPr lang="en-US" dirty="0"/>
          </a:p>
        </p:txBody>
      </p:sp>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
        <p:nvSpPr>
          <p:cNvPr id="8" name="TextBox 7"/>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264100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Grid">
    <p:spTree>
      <p:nvGrpSpPr>
        <p:cNvPr id="1" name=""/>
        <p:cNvGrpSpPr/>
        <p:nvPr/>
      </p:nvGrpSpPr>
      <p:grpSpPr>
        <a:xfrm>
          <a:off x="0" y="0"/>
          <a:ext cx="0" cy="0"/>
          <a:chOff x="0" y="0"/>
          <a:chExt cx="0" cy="0"/>
        </a:xfrm>
      </p:grpSpPr>
      <p:sp>
        <p:nvSpPr>
          <p:cNvPr id="10" name="Rectangle 9"/>
          <p:cNvSpPr>
            <a:spLocks noChangeAspect="1"/>
          </p:cNvSpPr>
          <p:nvPr userDrawn="1"/>
        </p:nvSpPr>
        <p:spPr>
          <a:xfrm>
            <a:off x="0" y="0"/>
            <a:ext cx="9154391" cy="6858000"/>
          </a:xfrm>
          <a:prstGeom prst="rect">
            <a:avLst/>
          </a:prstGeom>
          <a:blipFill>
            <a:blip r:embed="rId2">
              <a:alphaModFix amt="90000"/>
            </a:blip>
            <a:srcRect/>
            <a:stretch>
              <a:fillRect l="-123" t="-166" r="-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3" name="Content Placeholder 2"/>
          <p:cNvSpPr>
            <a:spLocks noGrp="1"/>
          </p:cNvSpPr>
          <p:nvPr>
            <p:ph idx="1" hasCustomPrompt="1"/>
          </p:nvPr>
        </p:nvSpPr>
        <p:spPr>
          <a:xfrm>
            <a:off x="228600" y="1737360"/>
            <a:ext cx="4023360" cy="43891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55713" lvl="4" indent="-223838" algn="l" defTabSz="457200" rtl="0" eaLnBrk="1" latinLnBrk="0" hangingPunct="1">
              <a:spcBef>
                <a:spcPct val="20000"/>
              </a:spcBef>
              <a:buClr>
                <a:schemeClr val="accent2"/>
              </a:buClr>
              <a:buFont typeface="Arial"/>
              <a:buChar char="–"/>
            </a:pPr>
            <a:r>
              <a:rPr lang="en-US" dirty="0" smtClean="0"/>
              <a:t>Fifth level</a:t>
            </a:r>
            <a:endParaRPr lang="en-US" dirty="0"/>
          </a:p>
        </p:txBody>
      </p:sp>
      <p:sp>
        <p:nvSpPr>
          <p:cNvPr id="6" name="Text Placeholder 8"/>
          <p:cNvSpPr>
            <a:spLocks noGrp="1"/>
          </p:cNvSpPr>
          <p:nvPr>
            <p:ph type="body" sz="quarter" idx="13" hasCustomPrompt="1"/>
          </p:nvPr>
        </p:nvSpPr>
        <p:spPr>
          <a:xfrm>
            <a:off x="228600" y="1234440"/>
            <a:ext cx="402336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smtClean="0"/>
              <a:t>Subtitle</a:t>
            </a:r>
            <a:endParaRPr lang="en-US" dirty="0"/>
          </a:p>
        </p:txBody>
      </p:sp>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2320" y="91440"/>
            <a:ext cx="1789487" cy="546543"/>
          </a:xfrm>
          <a:prstGeom prst="rect">
            <a:avLst/>
          </a:prstGeom>
        </p:spPr>
      </p:pic>
      <p:sp>
        <p:nvSpPr>
          <p:cNvPr id="9" name="Shape 393">
            <a:extLst>
              <a:ext uri="{FF2B5EF4-FFF2-40B4-BE49-F238E27FC236}">
                <a16:creationId xmlns:a16="http://schemas.microsoft.com/office/drawing/2014/main" id="{55080A59-49F8-4173-B90A-D4F77A9CC548}"/>
              </a:ext>
            </a:extLst>
          </p:cNvPr>
          <p:cNvSpPr/>
          <p:nvPr userDrawn="1"/>
        </p:nvSpPr>
        <p:spPr>
          <a:xfrm>
            <a:off x="4951490" y="3257555"/>
            <a:ext cx="3864689" cy="0"/>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a:p>
        </p:txBody>
      </p:sp>
      <p:sp>
        <p:nvSpPr>
          <p:cNvPr id="11" name="Shape 394">
            <a:extLst>
              <a:ext uri="{FF2B5EF4-FFF2-40B4-BE49-F238E27FC236}">
                <a16:creationId xmlns:a16="http://schemas.microsoft.com/office/drawing/2014/main" id="{E38B0E98-5E44-4A84-8A96-99BBD67678FA}"/>
              </a:ext>
            </a:extLst>
          </p:cNvPr>
          <p:cNvSpPr/>
          <p:nvPr userDrawn="1"/>
        </p:nvSpPr>
        <p:spPr>
          <a:xfrm flipV="1">
            <a:off x="6912794" y="1341966"/>
            <a:ext cx="1" cy="3864689"/>
          </a:xfrm>
          <a:prstGeom prst="line">
            <a:avLst/>
          </a:prstGeom>
          <a:ln w="3175">
            <a:solidFill>
              <a:srgbClr val="FFFFFF"/>
            </a:solidFill>
            <a:miter lim="400000"/>
          </a:ln>
        </p:spPr>
        <p:txBody>
          <a:bodyPr lIns="19050" tIns="19050" rIns="19050" bIns="19050" anchor="ctr"/>
          <a:lstStyle/>
          <a:p>
            <a:pPr algn="ctr" defTabSz="309562">
              <a:defRPr sz="1200">
                <a:latin typeface="Helvetica Light"/>
                <a:ea typeface="Helvetica Light"/>
                <a:cs typeface="Helvetica Light"/>
                <a:sym typeface="Helvetica Light"/>
              </a:defRPr>
            </a:pPr>
            <a:endParaRPr/>
          </a:p>
        </p:txBody>
      </p:sp>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Yellow Accent">
    <p:spTree>
      <p:nvGrpSpPr>
        <p:cNvPr id="1" name=""/>
        <p:cNvGrpSpPr/>
        <p:nvPr/>
      </p:nvGrpSpPr>
      <p:grpSpPr>
        <a:xfrm>
          <a:off x="0" y="0"/>
          <a:ext cx="0" cy="0"/>
          <a:chOff x="0" y="0"/>
          <a:chExt cx="0" cy="0"/>
        </a:xfrm>
      </p:grpSpPr>
      <p:sp>
        <p:nvSpPr>
          <p:cNvPr id="10" name="Rectangle 9"/>
          <p:cNvSpPr/>
          <p:nvPr userDrawn="1"/>
        </p:nvSpPr>
        <p:spPr>
          <a:xfrm>
            <a:off x="0" y="5235547"/>
            <a:ext cx="9144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28600" y="1737360"/>
            <a:ext cx="777240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sz="1600">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sz="1400">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sz="1300">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sz="1300">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sz="13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55713" lvl="4" indent="-223838" algn="l" defTabSz="457200" rtl="0" eaLnBrk="1" latinLnBrk="0" hangingPunct="1">
              <a:spcBef>
                <a:spcPct val="20000"/>
              </a:spcBef>
              <a:buClr>
                <a:schemeClr val="accent2"/>
              </a:buClr>
              <a:buFont typeface="Arial"/>
              <a:buChar char="–"/>
            </a:pPr>
            <a:r>
              <a:rPr lang="en-US" dirty="0" smtClean="0"/>
              <a:t>Fifth level</a:t>
            </a:r>
            <a:endParaRPr lang="en-US" dirty="0"/>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
        <p:nvSpPr>
          <p:cNvPr id="11" name="TextBox 10"/>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135169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tline Orange Accent">
    <p:spTree>
      <p:nvGrpSpPr>
        <p:cNvPr id="1" name=""/>
        <p:cNvGrpSpPr/>
        <p:nvPr/>
      </p:nvGrpSpPr>
      <p:grpSpPr>
        <a:xfrm>
          <a:off x="0" y="0"/>
          <a:ext cx="0" cy="0"/>
          <a:chOff x="0" y="0"/>
          <a:chExt cx="0" cy="0"/>
        </a:xfrm>
      </p:grpSpPr>
      <p:sp>
        <p:nvSpPr>
          <p:cNvPr id="12" name="Rectangle 11"/>
          <p:cNvSpPr/>
          <p:nvPr userDrawn="1"/>
        </p:nvSpPr>
        <p:spPr>
          <a:xfrm>
            <a:off x="0" y="5235547"/>
            <a:ext cx="9144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28600" y="1737360"/>
            <a:ext cx="7772400" cy="4297680"/>
          </a:xfrm>
          <a:prstGeom prst="rect">
            <a:avLst/>
          </a:prstGeom>
        </p:spPr>
        <p:txBody>
          <a:bodyPr/>
          <a:lstStyle>
            <a:lvl1pPr marL="342900" marR="0" indent="-342900" algn="l" defTabSz="457200" rtl="0" eaLnBrk="1" fontAlgn="auto" latinLnBrk="0" hangingPunct="1">
              <a:lnSpc>
                <a:spcPct val="100000"/>
              </a:lnSpc>
              <a:spcBef>
                <a:spcPts val="0"/>
              </a:spcBef>
              <a:spcAft>
                <a:spcPts val="900"/>
              </a:spcAft>
              <a:buClr>
                <a:srgbClr val="6FACDE"/>
              </a:buClr>
              <a:buSzTx/>
              <a:buFont typeface="+mj-lt"/>
              <a:buAutoNum type="romanUcPeriod"/>
              <a:tabLst/>
              <a:defRPr sz="1600">
                <a:solidFill>
                  <a:schemeClr val="tx2"/>
                </a:solidFill>
              </a:defRPr>
            </a:lvl1pPr>
            <a:lvl2pPr marL="574675" marR="0" indent="-342900" algn="l" defTabSz="457200" rtl="0" eaLnBrk="1" fontAlgn="auto" latinLnBrk="0" hangingPunct="1">
              <a:lnSpc>
                <a:spcPct val="100000"/>
              </a:lnSpc>
              <a:spcBef>
                <a:spcPts val="0"/>
              </a:spcBef>
              <a:spcAft>
                <a:spcPts val="900"/>
              </a:spcAft>
              <a:buClr>
                <a:srgbClr val="6FACDE"/>
              </a:buClr>
              <a:buSzTx/>
              <a:buFont typeface="+mj-lt"/>
              <a:buAutoNum type="alphaUcPeriod"/>
              <a:tabLst/>
              <a:defRPr sz="1400">
                <a:solidFill>
                  <a:schemeClr val="tx2"/>
                </a:solidFill>
              </a:defRPr>
            </a:lvl2pPr>
            <a:lvl3pPr marL="796925" marR="0" indent="-342900" algn="l" defTabSz="457200" rtl="0" eaLnBrk="1" fontAlgn="auto" latinLnBrk="0" hangingPunct="1">
              <a:lnSpc>
                <a:spcPct val="100000"/>
              </a:lnSpc>
              <a:spcBef>
                <a:spcPts val="0"/>
              </a:spcBef>
              <a:spcAft>
                <a:spcPts val="900"/>
              </a:spcAft>
              <a:buClr>
                <a:srgbClr val="6FACDE"/>
              </a:buClr>
              <a:buSzTx/>
              <a:buFont typeface="+mj-lt"/>
              <a:buAutoNum type="arabicPeriod"/>
              <a:tabLst/>
              <a:defRPr sz="1300">
                <a:solidFill>
                  <a:schemeClr val="tx2"/>
                </a:solidFill>
              </a:defRPr>
            </a:lvl3pPr>
            <a:lvl4pPr marL="1033462" marR="0" indent="-342900" algn="l" defTabSz="457200" rtl="0" eaLnBrk="1" fontAlgn="auto" latinLnBrk="0" hangingPunct="1">
              <a:lnSpc>
                <a:spcPct val="100000"/>
              </a:lnSpc>
              <a:spcBef>
                <a:spcPts val="0"/>
              </a:spcBef>
              <a:spcAft>
                <a:spcPts val="900"/>
              </a:spcAft>
              <a:buClr>
                <a:srgbClr val="6FACDE"/>
              </a:buClr>
              <a:buSzTx/>
              <a:buFont typeface="+mj-lt"/>
              <a:buAutoNum type="alphaLcParenR"/>
              <a:tabLst/>
              <a:defRPr sz="1300">
                <a:solidFill>
                  <a:schemeClr val="tx2"/>
                </a:solidFill>
              </a:defRPr>
            </a:lvl4pPr>
            <a:lvl5pPr marL="1374775" marR="0" indent="-342900" algn="l" defTabSz="457200" rtl="0" eaLnBrk="1" fontAlgn="auto" latinLnBrk="0" hangingPunct="1">
              <a:lnSpc>
                <a:spcPct val="100000"/>
              </a:lnSpc>
              <a:spcBef>
                <a:spcPct val="20000"/>
              </a:spcBef>
              <a:spcAft>
                <a:spcPts val="900"/>
              </a:spcAft>
              <a:buClr>
                <a:schemeClr val="accent2"/>
              </a:buClr>
              <a:buSzTx/>
              <a:buFont typeface="+mj-lt"/>
              <a:buAutoNum type="romanLcPeriod"/>
              <a:tabLst/>
              <a:defRPr sz="13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55713" lvl="4" indent="-223838" algn="l" defTabSz="457200" rtl="0" eaLnBrk="1" latinLnBrk="0" hangingPunct="1">
              <a:spcBef>
                <a:spcPct val="20000"/>
              </a:spcBef>
              <a:buClr>
                <a:schemeClr val="accent2"/>
              </a:buClr>
              <a:buFont typeface="Arial"/>
              <a:buChar char="–"/>
            </a:pPr>
            <a:r>
              <a:rPr lang="en-US" dirty="0" smtClean="0"/>
              <a:t>Fifth level</a:t>
            </a:r>
            <a:endParaRPr lang="en-US" dirty="0"/>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smtClean="0"/>
              <a:t>Subtitle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1"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
        <p:nvSpPr>
          <p:cNvPr id="10" name="TextBox 9"/>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118968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tline Green Accent">
    <p:spTree>
      <p:nvGrpSpPr>
        <p:cNvPr id="1" name=""/>
        <p:cNvGrpSpPr/>
        <p:nvPr/>
      </p:nvGrpSpPr>
      <p:grpSpPr>
        <a:xfrm>
          <a:off x="0" y="0"/>
          <a:ext cx="0" cy="0"/>
          <a:chOff x="0" y="0"/>
          <a:chExt cx="0" cy="0"/>
        </a:xfrm>
      </p:grpSpPr>
      <p:sp>
        <p:nvSpPr>
          <p:cNvPr id="12" name="Rectangle 11"/>
          <p:cNvSpPr/>
          <p:nvPr userDrawn="1"/>
        </p:nvSpPr>
        <p:spPr>
          <a:xfrm>
            <a:off x="0" y="5235547"/>
            <a:ext cx="9144000" cy="1622453"/>
          </a:xfrm>
          <a:prstGeom prst="rect">
            <a:avLst/>
          </a:prstGeom>
          <a:blipFill dpi="0" rotWithShape="1">
            <a:blip r:embed="rId2">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marL="0" indent="0">
              <a:buNone/>
              <a:defRPr sz="1800" b="1">
                <a:solidFill>
                  <a:schemeClr val="accent2"/>
                </a:solidFill>
                <a:latin typeface="+mj-lt"/>
              </a:defRPr>
            </a:lvl1pPr>
          </a:lstStyle>
          <a:p>
            <a:pPr lvl="0"/>
            <a:r>
              <a:rPr lang="en-US" dirty="0" smtClean="0"/>
              <a:t>Subtitle</a:t>
            </a:r>
            <a:endParaRPr lang="en-US" dirty="0"/>
          </a:p>
        </p:txBody>
      </p:sp>
      <p:sp>
        <p:nvSpPr>
          <p:cNvPr id="4" name="Text Placeholder 3"/>
          <p:cNvSpPr>
            <a:spLocks noGrp="1"/>
          </p:cNvSpPr>
          <p:nvPr>
            <p:ph type="body" sz="quarter" idx="14"/>
          </p:nvPr>
        </p:nvSpPr>
        <p:spPr>
          <a:xfrm>
            <a:off x="228600" y="1737360"/>
            <a:ext cx="7772400" cy="4185267"/>
          </a:xfrm>
        </p:spPr>
        <p:txBody>
          <a:bodyPr/>
          <a:lstStyle>
            <a:lvl1pPr marL="461963" indent="-461963">
              <a:buFont typeface="+mj-lt"/>
              <a:buAutoNum type="romanUcPeriod"/>
              <a:defRPr/>
            </a:lvl1pPr>
            <a:lvl2pPr marL="798513" indent="-336550">
              <a:buFont typeface="+mj-lt"/>
              <a:buAutoNum type="alphaUcPeriod"/>
              <a:defRPr/>
            </a:lvl2pPr>
            <a:lvl3pPr marL="1144588" indent="-344488">
              <a:buFont typeface="+mj-lt"/>
              <a:buAutoNum type="arabicPeriod"/>
              <a:defRPr/>
            </a:lvl3pPr>
            <a:lvl4pPr marL="1482725" indent="-342900">
              <a:buFont typeface="+mj-lt"/>
              <a:buAutoNum type="alphaLcParenR"/>
              <a:defRPr/>
            </a:lvl4pPr>
            <a:lvl5pPr marL="1828800" indent="-344488">
              <a:buFont typeface="+mj-lt"/>
              <a:buAutoNum type="romanLcPeriod"/>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8" name="TextBox 7"/>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1"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28745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lue Acc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737360"/>
            <a:ext cx="7772400" cy="420624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Click to add text</a:t>
            </a:r>
          </a:p>
        </p:txBody>
      </p:sp>
      <p:sp>
        <p:nvSpPr>
          <p:cNvPr id="5" name="Title Placeholder 1"/>
          <p:cNvSpPr>
            <a:spLocks noGrp="1"/>
          </p:cNvSpPr>
          <p:nvPr>
            <p:ph type="title"/>
          </p:nvPr>
        </p:nvSpPr>
        <p:spPr>
          <a:xfrm>
            <a:off x="228600" y="182880"/>
            <a:ext cx="603504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a:buNone/>
              <a:defRPr lang="en-US" sz="20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8"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©2019 ARTHUR J. GALLAGHER &amp; CO. </a:t>
            </a:r>
            <a:endParaRPr lang="en-US" sz="600" kern="1200" dirty="0">
              <a:solidFill>
                <a:schemeClr val="accent2">
                  <a:lumMod val="40000"/>
                  <a:lumOff val="60000"/>
                </a:schemeClr>
              </a:solidFill>
              <a:latin typeface="+mj-lt"/>
              <a:ea typeface="+mn-ea"/>
              <a:cs typeface="+mn-cs"/>
            </a:endParaRPr>
          </a:p>
        </p:txBody>
      </p:sp>
      <p:sp>
        <p:nvSpPr>
          <p:cNvPr id="10" name="TextBox 9"/>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
        <p:nvSpPr>
          <p:cNvPr id="11" name="Rectangle 10"/>
          <p:cNvSpPr/>
          <p:nvPr userDrawn="1"/>
        </p:nvSpPr>
        <p:spPr>
          <a:xfrm>
            <a:off x="0" y="5235547"/>
            <a:ext cx="9144000" cy="1622453"/>
          </a:xfrm>
          <a:prstGeom prst="rect">
            <a:avLst/>
          </a:prstGeom>
          <a:blipFill dpi="0" rotWithShape="1">
            <a:blip r:embed="rId3">
              <a:alphaModFix amt="90000"/>
            </a:blip>
            <a:srcRect/>
            <a:stretch>
              <a:fillRect t="-318941"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7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 Subtitl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228600" y="1371600"/>
            <a:ext cx="7772400" cy="411480"/>
          </a:xfrm>
          <a:prstGeom prst="rect">
            <a:avLst/>
          </a:prstGeom>
        </p:spPr>
        <p:txBody>
          <a:bodyPr>
            <a:noAutofit/>
          </a:bodyPr>
          <a:lstStyle>
            <a:lvl1pPr>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
        <p:nvSpPr>
          <p:cNvPr id="6" name="Rectangle 5"/>
          <p:cNvSpPr/>
          <p:nvPr userDrawn="1"/>
        </p:nvSpPr>
        <p:spPr>
          <a:xfrm flipH="1">
            <a:off x="3313860" y="-7882"/>
            <a:ext cx="5845905" cy="978726"/>
          </a:xfrm>
          <a:prstGeom prst="rect">
            <a:avLst/>
          </a:prstGeom>
          <a:blipFill dpi="0" rotWithShape="1">
            <a:blip r:embed="rId2">
              <a:alphaModFix amt="90000"/>
            </a:blip>
            <a:srcRect/>
            <a:stretch>
              <a:fillRect t="906" r="-74962" b="-49022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9917" y="63737"/>
            <a:ext cx="1789487" cy="546543"/>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
        <p:nvSpPr>
          <p:cNvPr id="10" name="Title Placeholder 1"/>
          <p:cNvSpPr>
            <a:spLocks noGrp="1"/>
          </p:cNvSpPr>
          <p:nvPr>
            <p:ph type="title"/>
          </p:nvPr>
        </p:nvSpPr>
        <p:spPr>
          <a:xfrm>
            <a:off x="228600" y="45720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6868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33951"/>
            <a:ext cx="5163169" cy="1225420"/>
          </a:xfrm>
          <a:prstGeom prst="rect">
            <a:avLst/>
          </a:prstGeom>
        </p:spPr>
      </p:pic>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6"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345507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 Subtitl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228600" y="1234440"/>
            <a:ext cx="7772400" cy="411480"/>
          </a:xfrm>
          <a:prstGeom prst="rect">
            <a:avLst/>
          </a:prstGeom>
        </p:spPr>
        <p:txBody>
          <a:bodyPr>
            <a:noAutofit/>
          </a:bodyPr>
          <a:lstStyle>
            <a:lvl1pPr>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Tree>
    <p:extLst>
      <p:ext uri="{BB962C8B-B14F-4D97-AF65-F5344CB8AC3E}">
        <p14:creationId xmlns:p14="http://schemas.microsoft.com/office/powerpoint/2010/main" val="20610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 Photo 2">
    <p:spTree>
      <p:nvGrpSpPr>
        <p:cNvPr id="1" name=""/>
        <p:cNvGrpSpPr/>
        <p:nvPr/>
      </p:nvGrpSpPr>
      <p:grpSpPr>
        <a:xfrm>
          <a:off x="0" y="0"/>
          <a:ext cx="0" cy="0"/>
          <a:chOff x="0" y="0"/>
          <a:chExt cx="0" cy="0"/>
        </a:xfrm>
      </p:grpSpPr>
      <p:sp>
        <p:nvSpPr>
          <p:cNvPr id="7" name="Rectangle 6"/>
          <p:cNvSpPr/>
          <p:nvPr userDrawn="1"/>
        </p:nvSpPr>
        <p:spPr>
          <a:xfrm>
            <a:off x="0" y="3616779"/>
            <a:ext cx="9144000" cy="3247115"/>
          </a:xfrm>
          <a:prstGeom prst="rect">
            <a:avLst/>
          </a:prstGeom>
          <a:blipFill>
            <a:blip r:embed="rId2">
              <a:alphaModFix amt="90000"/>
            </a:blip>
            <a:srcRect/>
            <a:stretch>
              <a:fillRect t="-11175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8600" y="5288975"/>
            <a:ext cx="4754880" cy="1005840"/>
          </a:xfrm>
          <a:prstGeom prst="rect">
            <a:avLst/>
          </a:prstGeom>
        </p:spPr>
        <p:txBody>
          <a:bodyPr anchor="b" anchorCtr="0">
            <a:normAutofit/>
          </a:bodyPr>
          <a:lstStyle>
            <a:lvl1pPr algn="l">
              <a:lnSpc>
                <a:spcPts val="4300"/>
              </a:lnSpc>
              <a:spcBef>
                <a:spcPts val="0"/>
              </a:spcBef>
              <a:defRPr sz="2400" cap="none">
                <a:solidFill>
                  <a:schemeClr val="bg1"/>
                </a:solidFill>
              </a:defRPr>
            </a:lvl1pPr>
          </a:lstStyle>
          <a:p>
            <a:r>
              <a:rPr lang="en-US" dirty="0" smtClean="0"/>
              <a:t>Title Slide</a:t>
            </a:r>
            <a:endParaRPr lang="en-US" dirty="0"/>
          </a:p>
        </p:txBody>
      </p:sp>
      <p:sp>
        <p:nvSpPr>
          <p:cNvPr id="3" name="Subtitle 2"/>
          <p:cNvSpPr>
            <a:spLocks noGrp="1"/>
          </p:cNvSpPr>
          <p:nvPr>
            <p:ph type="subTitle" idx="1" hasCustomPrompt="1"/>
          </p:nvPr>
        </p:nvSpPr>
        <p:spPr>
          <a:xfrm>
            <a:off x="228600" y="6340535"/>
            <a:ext cx="4754880" cy="386940"/>
          </a:xfrm>
          <a:prstGeom prst="rect">
            <a:avLst/>
          </a:prstGeom>
        </p:spPr>
        <p:txBody>
          <a:bodyPr>
            <a:noAutofit/>
          </a:bodyPr>
          <a:lstStyle>
            <a:lvl1pPr marL="0" indent="0" algn="l">
              <a:buNone/>
              <a:defRPr sz="16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4401" y="5706324"/>
            <a:ext cx="2651760" cy="875486"/>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2202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3" name="Content Placeholder 2"/>
          <p:cNvSpPr>
            <a:spLocks noGrp="1"/>
          </p:cNvSpPr>
          <p:nvPr>
            <p:ph idx="1" hasCustomPrompt="1"/>
          </p:nvPr>
        </p:nvSpPr>
        <p:spPr>
          <a:xfrm>
            <a:off x="228600" y="1463040"/>
            <a:ext cx="7772400" cy="4480560"/>
          </a:xfrm>
          <a:prstGeom prst="rect">
            <a:avLst/>
          </a:prstGeo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lang="en-US" sz="2000" kern="1200" noProof="0" dirty="0" smtClean="0">
                <a:solidFill>
                  <a:schemeClr val="tx2"/>
                </a:solidFill>
                <a:latin typeface="+mn-lt"/>
                <a:ea typeface="+mn-ea"/>
                <a:cs typeface="Times New Roman"/>
              </a:defRPr>
            </a:lvl1pPr>
            <a:lvl2pPr marL="798513" marR="0" indent="-336550" algn="l" defTabSz="457200" rtl="0" eaLnBrk="1" fontAlgn="auto" latinLnBrk="0" hangingPunct="1">
              <a:lnSpc>
                <a:spcPct val="100000"/>
              </a:lnSpc>
              <a:spcBef>
                <a:spcPts val="0"/>
              </a:spcBef>
              <a:spcAft>
                <a:spcPts val="900"/>
              </a:spcAft>
              <a:buClr>
                <a:srgbClr val="6FACDE"/>
              </a:buClr>
              <a:buSzTx/>
              <a:buFont typeface="+mj-lt"/>
              <a:buAutoNum type="alphaUcPeriod"/>
              <a:tabLst/>
              <a:defRPr lang="en-US" sz="1800" kern="1200" noProof="0" dirty="0" smtClean="0">
                <a:solidFill>
                  <a:schemeClr val="tx2"/>
                </a:solidFill>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lang="en-US" sz="1600" kern="1200" noProof="0" dirty="0" smtClean="0">
                <a:solidFill>
                  <a:schemeClr val="tx2"/>
                </a:solidFill>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lang="en-US" sz="1600" kern="1200" noProof="0" dirty="0" smtClean="0">
                <a:solidFill>
                  <a:schemeClr val="tx2"/>
                </a:solidFill>
                <a:latin typeface="+mn-lt"/>
                <a:ea typeface="+mn-ea"/>
                <a:cs typeface="Times New Roman"/>
              </a:defRPr>
            </a:lvl4pPr>
            <a:lvl5pPr marL="1828800" marR="0" indent="-344488" algn="l" defTabSz="457200" rtl="0" eaLnBrk="1" fontAlgn="auto" latinLnBrk="0" hangingPunct="1">
              <a:lnSpc>
                <a:spcPct val="100000"/>
              </a:lnSpc>
              <a:spcBef>
                <a:spcPts val="0"/>
              </a:spcBef>
              <a:spcAft>
                <a:spcPts val="900"/>
              </a:spcAft>
              <a:buClr>
                <a:srgbClr val="6FACDE"/>
              </a:buClr>
              <a:buSzTx/>
              <a:buFont typeface="+mj-lt"/>
              <a:buAutoNum type="romanLcPeriod"/>
              <a:tabLst/>
              <a:defRPr lang="en-US" sz="1600" kern="1200" noProof="0" dirty="0">
                <a:solidFill>
                  <a:schemeClr val="tx2"/>
                </a:solidFill>
                <a:latin typeface="+mn-lt"/>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6"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230827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228600" y="1737360"/>
            <a:ext cx="402336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mn-lt"/>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hasCustomPrompt="1"/>
          </p:nvPr>
        </p:nvSpPr>
        <p:spPr>
          <a:xfrm>
            <a:off x="4480560" y="1737360"/>
            <a:ext cx="402336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mn-lt"/>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mn-lt"/>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mn-lt"/>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mn-lt"/>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7" name="Text Placeholder 8"/>
          <p:cNvSpPr>
            <a:spLocks noGrp="1"/>
          </p:cNvSpPr>
          <p:nvPr>
            <p:ph type="body" sz="quarter" idx="14" hasCustomPrompt="1"/>
          </p:nvPr>
        </p:nvSpPr>
        <p:spPr>
          <a:xfrm>
            <a:off x="228600" y="1234440"/>
            <a:ext cx="8290560" cy="411480"/>
          </a:xfrm>
        </p:spPr>
        <p:txBody>
          <a:bodyPr>
            <a:noAutofit/>
          </a:bodyPr>
          <a:lstStyle>
            <a:lvl1pPr marL="0" indent="0">
              <a:buNone/>
              <a:defRPr lang="en-US" sz="20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9"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398246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3" name="Content Placeholder 2"/>
          <p:cNvSpPr>
            <a:spLocks noGrp="1"/>
          </p:cNvSpPr>
          <p:nvPr>
            <p:ph idx="1" hasCustomPrompt="1"/>
          </p:nvPr>
        </p:nvSpPr>
        <p:spPr>
          <a:xfrm>
            <a:off x="228600" y="1463040"/>
            <a:ext cx="77724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Click to add text</a:t>
            </a:r>
            <a:endParaRPr lang="en-US" dirty="0"/>
          </a:p>
        </p:txBody>
      </p:sp>
      <p:sp>
        <p:nvSpPr>
          <p:cNvPr id="5"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31936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Right w Graphic">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smtClean="0"/>
              <a:t>Click to edit Master title style</a:t>
            </a:r>
            <a:endParaRPr lang="en-US" dirty="0"/>
          </a:p>
        </p:txBody>
      </p:sp>
      <p:sp>
        <p:nvSpPr>
          <p:cNvPr id="8" name="Content Placeholder 2"/>
          <p:cNvSpPr>
            <a:spLocks noGrp="1"/>
          </p:cNvSpPr>
          <p:nvPr>
            <p:ph idx="13" hasCustomPrompt="1"/>
          </p:nvPr>
        </p:nvSpPr>
        <p:spPr>
          <a:xfrm>
            <a:off x="5029200" y="1737360"/>
            <a:ext cx="3657600" cy="4023360"/>
          </a:xfrm>
        </p:spPr>
        <p:txBody>
          <a:bodyPr>
            <a:normAutofit/>
          </a:bodyPr>
          <a:lstStyle>
            <a:lvl1pPr marL="0" indent="0">
              <a:buNone/>
              <a:defRPr sz="16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Click to add text </a:t>
            </a:r>
            <a:endParaRPr lang="en-US" dirty="0"/>
          </a:p>
        </p:txBody>
      </p:sp>
      <p:sp>
        <p:nvSpPr>
          <p:cNvPr id="7" name="Text Placeholder 8"/>
          <p:cNvSpPr>
            <a:spLocks noGrp="1"/>
          </p:cNvSpPr>
          <p:nvPr>
            <p:ph type="body" sz="quarter" idx="14" hasCustomPrompt="1"/>
          </p:nvPr>
        </p:nvSpPr>
        <p:spPr>
          <a:xfrm>
            <a:off x="228600" y="1234440"/>
            <a:ext cx="8229600" cy="411480"/>
          </a:xfrm>
        </p:spPr>
        <p:txBody>
          <a:bodyPr>
            <a:noAutofit/>
          </a:bodyPr>
          <a:lstStyle>
            <a:lvl1pPr marL="0" indent="0">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0"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306695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eft w Photo">
    <p:spTree>
      <p:nvGrpSpPr>
        <p:cNvPr id="1" name=""/>
        <p:cNvGrpSpPr/>
        <p:nvPr/>
      </p:nvGrpSpPr>
      <p:grpSpPr>
        <a:xfrm>
          <a:off x="0" y="0"/>
          <a:ext cx="0" cy="0"/>
          <a:chOff x="0" y="0"/>
          <a:chExt cx="0" cy="0"/>
        </a:xfrm>
      </p:grpSpPr>
      <p:sp>
        <p:nvSpPr>
          <p:cNvPr id="10" name="Rectangle 9"/>
          <p:cNvSpPr>
            <a:spLocks noChangeAspect="1"/>
          </p:cNvSpPr>
          <p:nvPr userDrawn="1"/>
        </p:nvSpPr>
        <p:spPr>
          <a:xfrm>
            <a:off x="0" y="0"/>
            <a:ext cx="9144000" cy="6867144"/>
          </a:xfrm>
          <a:prstGeom prst="rect">
            <a:avLst/>
          </a:prstGeom>
          <a:blipFill>
            <a:blip r:embed="rId2">
              <a:alphaModFix amt="90000"/>
            </a:blip>
            <a:srcRect/>
            <a:stretch>
              <a:fillRect l="-22963" r="-1054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228600" y="1737360"/>
            <a:ext cx="3657600" cy="4480560"/>
          </a:xfrm>
        </p:spPr>
        <p:txBody>
          <a:bodyPr>
            <a:normAutofit/>
          </a:bodyPr>
          <a:lstStyle>
            <a:lvl1pPr marL="0" indent="0">
              <a:buNone/>
              <a:defRPr sz="1600">
                <a:solidFill>
                  <a:schemeClr val="tx2"/>
                </a:solidFill>
              </a:defRPr>
            </a:lvl1pPr>
          </a:lstStyle>
          <a:p>
            <a:pPr lvl="0"/>
            <a:r>
              <a:rPr lang="en-US" dirty="0" smtClean="0"/>
              <a:t>Click to add text </a:t>
            </a:r>
            <a:endParaRPr lang="en-US" dirty="0"/>
          </a:p>
        </p:txBody>
      </p:sp>
      <p:sp>
        <p:nvSpPr>
          <p:cNvPr id="5" name="Text Placeholder 8"/>
          <p:cNvSpPr>
            <a:spLocks noGrp="1"/>
          </p:cNvSpPr>
          <p:nvPr>
            <p:ph type="body" sz="quarter" idx="13" hasCustomPrompt="1"/>
          </p:nvPr>
        </p:nvSpPr>
        <p:spPr>
          <a:xfrm>
            <a:off x="228600" y="1234440"/>
            <a:ext cx="8229600" cy="411480"/>
          </a:xfrm>
        </p:spPr>
        <p:txBody>
          <a:bodyPr>
            <a:noAutofit/>
          </a:bodyPr>
          <a:lstStyle>
            <a:lvl1pPr marL="0" indent="0">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
        <p:nvSpPr>
          <p:cNvPr id="8"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
        <p:nvSpPr>
          <p:cNvPr id="9" name="TextBox 8"/>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34833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hotos w Subtitle &amp; Caption">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b="11351"/>
          <a:stretch/>
        </p:blipFill>
        <p:spPr>
          <a:xfrm>
            <a:off x="3992475" y="5641848"/>
            <a:ext cx="5163169" cy="1225420"/>
          </a:xfrm>
          <a:prstGeom prst="rect">
            <a:avLst/>
          </a:prstGeom>
        </p:spPr>
      </p:pic>
      <p:sp>
        <p:nvSpPr>
          <p:cNvPr id="2" name="Title 1"/>
          <p:cNvSpPr>
            <a:spLocks noGrp="1"/>
          </p:cNvSpPr>
          <p:nvPr>
            <p:ph type="title"/>
          </p:nvPr>
        </p:nvSpPr>
        <p:spPr>
          <a:xfrm>
            <a:off x="228600" y="182880"/>
            <a:ext cx="59436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228600" y="1737360"/>
            <a:ext cx="4023360" cy="294961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Picture</a:t>
            </a:r>
            <a:endParaRPr lang="en-US" dirty="0"/>
          </a:p>
        </p:txBody>
      </p:sp>
      <p:sp>
        <p:nvSpPr>
          <p:cNvPr id="8" name="Content Placeholder 2"/>
          <p:cNvSpPr>
            <a:spLocks noGrp="1"/>
          </p:cNvSpPr>
          <p:nvPr>
            <p:ph idx="13" hasCustomPrompt="1"/>
          </p:nvPr>
        </p:nvSpPr>
        <p:spPr>
          <a:xfrm>
            <a:off x="4480560" y="1737360"/>
            <a:ext cx="4023360" cy="2964172"/>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Picture</a:t>
            </a:r>
            <a:endParaRPr lang="en-US" dirty="0"/>
          </a:p>
        </p:txBody>
      </p:sp>
      <p:sp>
        <p:nvSpPr>
          <p:cNvPr id="7" name="Text Placeholder 8"/>
          <p:cNvSpPr>
            <a:spLocks noGrp="1"/>
          </p:cNvSpPr>
          <p:nvPr>
            <p:ph type="body" sz="quarter" idx="14" hasCustomPrompt="1"/>
          </p:nvPr>
        </p:nvSpPr>
        <p:spPr>
          <a:xfrm>
            <a:off x="228600" y="1234440"/>
            <a:ext cx="8229600" cy="411480"/>
          </a:xfrm>
        </p:spPr>
        <p:txBody>
          <a:bodyPr>
            <a:noAutofit/>
          </a:bodyPr>
          <a:lstStyle>
            <a:lvl1pPr marL="0" indent="0">
              <a:buNone/>
              <a:defRPr lang="en-US" sz="1800" b="1" kern="1200" dirty="0">
                <a:solidFill>
                  <a:schemeClr val="accent2"/>
                </a:solidFill>
                <a:latin typeface="+mj-lt"/>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0995" y="63737"/>
            <a:ext cx="1789486" cy="546543"/>
          </a:xfrm>
          <a:prstGeom prst="rect">
            <a:avLst/>
          </a:prstGeom>
        </p:spPr>
      </p:pic>
      <p:sp>
        <p:nvSpPr>
          <p:cNvPr id="12"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149926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 Photo 3">
    <p:spTree>
      <p:nvGrpSpPr>
        <p:cNvPr id="1" name=""/>
        <p:cNvGrpSpPr/>
        <p:nvPr/>
      </p:nvGrpSpPr>
      <p:grpSpPr>
        <a:xfrm>
          <a:off x="0" y="0"/>
          <a:ext cx="0" cy="0"/>
          <a:chOff x="0" y="0"/>
          <a:chExt cx="0" cy="0"/>
        </a:xfrm>
      </p:grpSpPr>
      <p:sp>
        <p:nvSpPr>
          <p:cNvPr id="8" name="Rectangle 7"/>
          <p:cNvSpPr>
            <a:spLocks noChangeAspect="1"/>
          </p:cNvSpPr>
          <p:nvPr userDrawn="1"/>
        </p:nvSpPr>
        <p:spPr>
          <a:xfrm>
            <a:off x="0" y="-10392"/>
            <a:ext cx="7503952" cy="7531891"/>
          </a:xfrm>
          <a:prstGeom prst="rect">
            <a:avLst/>
          </a:prstGeom>
          <a:blipFill>
            <a:blip r:embed="rId2">
              <a:alphaModFix amt="90000"/>
            </a:blip>
            <a:srcRect/>
            <a:stretch>
              <a:fillRect l="-22" r="-3377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8600" y="1856453"/>
            <a:ext cx="2651760" cy="1428389"/>
          </a:xfrm>
          <a:prstGeom prst="rect">
            <a:avLst/>
          </a:prstGeom>
        </p:spPr>
        <p:txBody>
          <a:bodyPr anchor="b" anchorCtr="0">
            <a:normAutofit/>
          </a:bodyPr>
          <a:lstStyle>
            <a:lvl1pPr algn="l">
              <a:lnSpc>
                <a:spcPts val="4300"/>
              </a:lnSpc>
              <a:spcBef>
                <a:spcPts val="0"/>
              </a:spcBef>
              <a:defRPr sz="2400" cap="none" baseline="0">
                <a:solidFill>
                  <a:schemeClr val="bg1"/>
                </a:solidFill>
              </a:defRPr>
            </a:lvl1pPr>
          </a:lstStyle>
          <a:p>
            <a:r>
              <a:rPr lang="en-US" dirty="0" smtClean="0"/>
              <a:t>Title Slide</a:t>
            </a:r>
            <a:endParaRPr lang="en-US" dirty="0"/>
          </a:p>
        </p:txBody>
      </p:sp>
      <p:sp>
        <p:nvSpPr>
          <p:cNvPr id="3" name="Subtitle 2"/>
          <p:cNvSpPr>
            <a:spLocks noGrp="1"/>
          </p:cNvSpPr>
          <p:nvPr>
            <p:ph type="subTitle" idx="1" hasCustomPrompt="1"/>
          </p:nvPr>
        </p:nvSpPr>
        <p:spPr>
          <a:xfrm>
            <a:off x="228600" y="3291840"/>
            <a:ext cx="2651760" cy="731520"/>
          </a:xfrm>
          <a:prstGeom prst="rect">
            <a:avLst/>
          </a:prstGeom>
        </p:spPr>
        <p:txBody>
          <a:bodyPr>
            <a:noAutofit/>
          </a:bodyPr>
          <a:lstStyle>
            <a:lvl1pPr marL="0" indent="0" algn="l">
              <a:buNone/>
              <a:defRPr sz="16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p>
          <a:p>
            <a:r>
              <a:rPr lang="en-US" dirty="0" smtClean="0"/>
              <a:t>Date </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00" y="5681225"/>
            <a:ext cx="2853596" cy="942122"/>
          </a:xfrm>
          <a:prstGeom prst="rect">
            <a:avLst/>
          </a:prstGeom>
        </p:spPr>
      </p:pic>
      <p:sp>
        <p:nvSpPr>
          <p:cNvPr id="10" name="Text Placeholder 6"/>
          <p:cNvSpPr txBox="1">
            <a:spLocks/>
          </p:cNvSpPr>
          <p:nvPr userDrawn="1"/>
        </p:nvSpPr>
        <p:spPr>
          <a:xfrm>
            <a:off x="2286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40746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Text Only">
    <p:spTree>
      <p:nvGrpSpPr>
        <p:cNvPr id="1" name=""/>
        <p:cNvGrpSpPr/>
        <p:nvPr/>
      </p:nvGrpSpPr>
      <p:grpSpPr>
        <a:xfrm>
          <a:off x="0" y="0"/>
          <a:ext cx="0" cy="0"/>
          <a:chOff x="0" y="0"/>
          <a:chExt cx="0" cy="0"/>
        </a:xfrm>
      </p:grpSpPr>
      <p:sp>
        <p:nvSpPr>
          <p:cNvPr id="9" name="Rectangle 8"/>
          <p:cNvSpPr/>
          <p:nvPr userDrawn="1"/>
        </p:nvSpPr>
        <p:spPr>
          <a:xfrm>
            <a:off x="0" y="1959428"/>
            <a:ext cx="9144000" cy="4913661"/>
          </a:xfrm>
          <a:prstGeom prst="rect">
            <a:avLst/>
          </a:prstGeom>
          <a:blipFill dpi="0" rotWithShape="1">
            <a:blip r:embed="rId2">
              <a:alphaModFix amt="90000"/>
            </a:blip>
            <a:srcRect/>
            <a:stretch>
              <a:fillRect t="-403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28600" y="457200"/>
            <a:ext cx="5181600" cy="990599"/>
          </a:xfrm>
          <a:prstGeom prst="rect">
            <a:avLst/>
          </a:prstGeom>
        </p:spPr>
        <p:txBody>
          <a:bodyPr anchor="b" anchorCtr="0"/>
          <a:lstStyle>
            <a:lvl1pPr algn="l">
              <a:defRPr sz="2400" baseline="0">
                <a:solidFill>
                  <a:schemeClr val="accent1"/>
                </a:solidFill>
              </a:defRPr>
            </a:lvl1pPr>
          </a:lstStyle>
          <a:p>
            <a:r>
              <a:rPr lang="en-US" dirty="0" smtClean="0"/>
              <a:t>Title Slide – text only</a:t>
            </a:r>
            <a:endParaRPr lang="en-US" dirty="0"/>
          </a:p>
        </p:txBody>
      </p:sp>
      <p:sp>
        <p:nvSpPr>
          <p:cNvPr id="10" name="Text Placeholder 5"/>
          <p:cNvSpPr>
            <a:spLocks noGrp="1"/>
          </p:cNvSpPr>
          <p:nvPr>
            <p:ph type="body" sz="quarter" idx="10" hasCustomPrompt="1"/>
          </p:nvPr>
        </p:nvSpPr>
        <p:spPr>
          <a:xfrm>
            <a:off x="228600" y="1554480"/>
            <a:ext cx="5181600" cy="381000"/>
          </a:xfrm>
          <a:prstGeom prst="rect">
            <a:avLst/>
          </a:prstGeom>
        </p:spPr>
        <p:txBody>
          <a:bodyPr>
            <a:noAutofit/>
          </a:bodyPr>
          <a:lstStyle>
            <a:lvl1pPr marL="0" indent="0">
              <a:buNone/>
              <a:defRPr sz="16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 | Date</a:t>
            </a:r>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7"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33576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Closing w Photo">
    <p:spTree>
      <p:nvGrpSpPr>
        <p:cNvPr id="1" name=""/>
        <p:cNvGrpSpPr/>
        <p:nvPr/>
      </p:nvGrpSpPr>
      <p:grpSpPr>
        <a:xfrm>
          <a:off x="0" y="0"/>
          <a:ext cx="0" cy="0"/>
          <a:chOff x="0" y="0"/>
          <a:chExt cx="0" cy="0"/>
        </a:xfrm>
      </p:grpSpPr>
      <p:sp>
        <p:nvSpPr>
          <p:cNvPr id="11" name="Rectangle 10"/>
          <p:cNvSpPr>
            <a:spLocks noChangeAspect="1"/>
          </p:cNvSpPr>
          <p:nvPr userDrawn="1"/>
        </p:nvSpPr>
        <p:spPr>
          <a:xfrm>
            <a:off x="0" y="-10391"/>
            <a:ext cx="8205107" cy="6867144"/>
          </a:xfrm>
          <a:prstGeom prst="rect">
            <a:avLst/>
          </a:prstGeom>
          <a:blipFill>
            <a:blip r:embed="rId2">
              <a:alphaModFix amt="90000"/>
            </a:blip>
            <a:srcRect/>
            <a:stretch>
              <a:fillRect l="-19" r="-1154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28600" y="1856453"/>
            <a:ext cx="2651760" cy="914400"/>
          </a:xfrm>
          <a:prstGeom prst="rect">
            <a:avLst/>
          </a:prstGeom>
        </p:spPr>
        <p:txBody>
          <a:bodyPr anchor="b" anchorCtr="0">
            <a:normAutofit/>
          </a:bodyPr>
          <a:lstStyle>
            <a:lvl1pPr algn="l">
              <a:lnSpc>
                <a:spcPts val="4300"/>
              </a:lnSpc>
              <a:spcBef>
                <a:spcPts val="0"/>
              </a:spcBef>
              <a:defRPr sz="2400" cap="none" baseline="0">
                <a:solidFill>
                  <a:schemeClr val="bg1"/>
                </a:solidFill>
              </a:defRPr>
            </a:lvl1pPr>
          </a:lstStyle>
          <a:p>
            <a:r>
              <a:rPr lang="en-US" dirty="0" smtClean="0"/>
              <a:t>Thank you!</a:t>
            </a:r>
            <a:endParaRPr lang="en-US" dirty="0"/>
          </a:p>
        </p:txBody>
      </p:sp>
      <p:sp>
        <p:nvSpPr>
          <p:cNvPr id="3" name="Subtitle 2"/>
          <p:cNvSpPr>
            <a:spLocks noGrp="1"/>
          </p:cNvSpPr>
          <p:nvPr>
            <p:ph type="subTitle" idx="1" hasCustomPrompt="1"/>
          </p:nvPr>
        </p:nvSpPr>
        <p:spPr>
          <a:xfrm>
            <a:off x="228600" y="2834640"/>
            <a:ext cx="2743200" cy="731520"/>
          </a:xfrm>
          <a:prstGeom prst="rect">
            <a:avLst/>
          </a:prstGeom>
        </p:spPr>
        <p:txBody>
          <a:bodyPr>
            <a:noAutofit/>
          </a:bodyPr>
          <a:lstStyle>
            <a:lvl1pPr marL="0" indent="0" algn="l">
              <a:spcAft>
                <a:spcPts val="0"/>
              </a:spcAft>
              <a:buNone/>
              <a:defRPr sz="12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p>
          <a:p>
            <a:r>
              <a:rPr lang="en-US" dirty="0" smtClean="0"/>
              <a:t>Contact #</a:t>
            </a:r>
          </a:p>
          <a:p>
            <a:r>
              <a:rPr lang="en-US" dirty="0" smtClean="0"/>
              <a:t>Email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00" y="5681225"/>
            <a:ext cx="2853596" cy="942122"/>
          </a:xfrm>
          <a:prstGeom prst="rect">
            <a:avLst/>
          </a:prstGeom>
        </p:spPr>
      </p:pic>
      <p:sp>
        <p:nvSpPr>
          <p:cNvPr id="10" name="Text Placeholder 6"/>
          <p:cNvSpPr txBox="1">
            <a:spLocks/>
          </p:cNvSpPr>
          <p:nvPr userDrawn="1"/>
        </p:nvSpPr>
        <p:spPr>
          <a:xfrm>
            <a:off x="2286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
        <p:nvSpPr>
          <p:cNvPr id="13" name="Text Placeholder 12"/>
          <p:cNvSpPr>
            <a:spLocks noGrp="1"/>
          </p:cNvSpPr>
          <p:nvPr>
            <p:ph type="body" sz="quarter" idx="10"/>
          </p:nvPr>
        </p:nvSpPr>
        <p:spPr>
          <a:xfrm>
            <a:off x="228600" y="3615747"/>
            <a:ext cx="2743200" cy="800100"/>
          </a:xfrm>
        </p:spPr>
        <p:txBody>
          <a:bodyPr>
            <a:noAutofit/>
          </a:bodyPr>
          <a:lstStyle>
            <a:lvl1pPr marL="0" indent="0">
              <a:spcAft>
                <a:spcPts val="0"/>
              </a:spcAft>
              <a:buNone/>
              <a:defRPr sz="1200">
                <a:solidFill>
                  <a:schemeClr val="bg1"/>
                </a:solidFill>
              </a:defRPr>
            </a:lvl1pPr>
            <a:lvl2pPr marL="231775" indent="0">
              <a:buNone/>
              <a:defRPr sz="1600">
                <a:solidFill>
                  <a:schemeClr val="bg1"/>
                </a:solidFill>
              </a:defRPr>
            </a:lvl2pPr>
            <a:lvl3pPr marL="454025" indent="0">
              <a:buNone/>
              <a:defRPr sz="1600">
                <a:solidFill>
                  <a:schemeClr val="bg1"/>
                </a:solidFill>
              </a:defRPr>
            </a:lvl3pPr>
            <a:lvl4pPr marL="690562" indent="0">
              <a:buNone/>
              <a:defRPr sz="1600">
                <a:solidFill>
                  <a:schemeClr val="bg1"/>
                </a:solidFill>
              </a:defRPr>
            </a:lvl4pPr>
            <a:lvl5pPr marL="919162" indent="0">
              <a:buNone/>
              <a:defRPr sz="1600">
                <a:solidFill>
                  <a:schemeClr val="bg1"/>
                </a:solidFill>
              </a:defRPr>
            </a:lvl5pPr>
          </a:lstStyle>
          <a:p>
            <a:pPr lvl="0"/>
            <a:endParaRPr lang="en-US" dirty="0"/>
          </a:p>
        </p:txBody>
      </p:sp>
    </p:spTree>
    <p:extLst>
      <p:ext uri="{BB962C8B-B14F-4D97-AF65-F5344CB8AC3E}">
        <p14:creationId xmlns:p14="http://schemas.microsoft.com/office/powerpoint/2010/main" val="142511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Text Only">
    <p:spTree>
      <p:nvGrpSpPr>
        <p:cNvPr id="1" name=""/>
        <p:cNvGrpSpPr/>
        <p:nvPr/>
      </p:nvGrpSpPr>
      <p:grpSpPr>
        <a:xfrm>
          <a:off x="0" y="0"/>
          <a:ext cx="0" cy="0"/>
          <a:chOff x="0" y="0"/>
          <a:chExt cx="0" cy="0"/>
        </a:xfrm>
      </p:grpSpPr>
      <p:sp>
        <p:nvSpPr>
          <p:cNvPr id="9" name="Rectangle 8"/>
          <p:cNvSpPr/>
          <p:nvPr userDrawn="1"/>
        </p:nvSpPr>
        <p:spPr>
          <a:xfrm>
            <a:off x="0" y="1298122"/>
            <a:ext cx="9144000" cy="5576078"/>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28600" y="457200"/>
            <a:ext cx="5181600" cy="990599"/>
          </a:xfrm>
          <a:prstGeom prst="rect">
            <a:avLst/>
          </a:prstGeom>
        </p:spPr>
        <p:txBody>
          <a:bodyPr anchor="b" anchorCtr="0"/>
          <a:lstStyle>
            <a:lvl1pPr algn="l">
              <a:defRPr sz="2400" baseline="0">
                <a:solidFill>
                  <a:schemeClr val="accent1"/>
                </a:solidFill>
              </a:defRPr>
            </a:lvl1pPr>
          </a:lstStyle>
          <a:p>
            <a:r>
              <a:rPr lang="en-US" dirty="0" smtClean="0"/>
              <a:t>Thank you!</a:t>
            </a:r>
            <a:endParaRPr lang="en-US" dirty="0"/>
          </a:p>
        </p:txBody>
      </p:sp>
      <p:pic>
        <p:nvPicPr>
          <p:cNvPr id="12"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
        <p:nvSpPr>
          <p:cNvPr id="7" name="Subtitle 2"/>
          <p:cNvSpPr>
            <a:spLocks noGrp="1"/>
          </p:cNvSpPr>
          <p:nvPr>
            <p:ph type="subTitle" idx="1" hasCustomPrompt="1"/>
          </p:nvPr>
        </p:nvSpPr>
        <p:spPr>
          <a:xfrm>
            <a:off x="228600" y="5120637"/>
            <a:ext cx="2743200" cy="731520"/>
          </a:xfrm>
          <a:prstGeom prst="rect">
            <a:avLst/>
          </a:prstGeom>
        </p:spPr>
        <p:txBody>
          <a:bodyPr>
            <a:noAutofit/>
          </a:bodyPr>
          <a:lstStyle>
            <a:lvl1pPr marL="0" indent="0" algn="l">
              <a:spcAft>
                <a:spcPts val="0"/>
              </a:spcAft>
              <a:buNone/>
              <a:defRPr sz="12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p>
          <a:p>
            <a:r>
              <a:rPr lang="en-US" dirty="0" smtClean="0"/>
              <a:t>Contact #</a:t>
            </a:r>
          </a:p>
          <a:p>
            <a:r>
              <a:rPr lang="en-US" dirty="0" smtClean="0"/>
              <a:t>Email</a:t>
            </a:r>
            <a:endParaRPr lang="en-US" dirty="0"/>
          </a:p>
        </p:txBody>
      </p:sp>
      <p:sp>
        <p:nvSpPr>
          <p:cNvPr id="11" name="Text Placeholder 12"/>
          <p:cNvSpPr>
            <a:spLocks noGrp="1"/>
          </p:cNvSpPr>
          <p:nvPr>
            <p:ph type="body" sz="quarter" idx="10"/>
          </p:nvPr>
        </p:nvSpPr>
        <p:spPr>
          <a:xfrm>
            <a:off x="228600" y="5897880"/>
            <a:ext cx="2743200" cy="800100"/>
          </a:xfrm>
        </p:spPr>
        <p:txBody>
          <a:bodyPr>
            <a:noAutofit/>
          </a:bodyPr>
          <a:lstStyle>
            <a:lvl1pPr marL="0" indent="0">
              <a:spcAft>
                <a:spcPts val="0"/>
              </a:spcAft>
              <a:buNone/>
              <a:defRPr sz="1200">
                <a:solidFill>
                  <a:schemeClr val="bg1"/>
                </a:solidFill>
              </a:defRPr>
            </a:lvl1pPr>
            <a:lvl2pPr marL="231775" indent="0">
              <a:buNone/>
              <a:defRPr sz="1600">
                <a:solidFill>
                  <a:schemeClr val="bg1"/>
                </a:solidFill>
              </a:defRPr>
            </a:lvl2pPr>
            <a:lvl3pPr marL="454025" indent="0">
              <a:buNone/>
              <a:defRPr sz="1600">
                <a:solidFill>
                  <a:schemeClr val="bg1"/>
                </a:solidFill>
              </a:defRPr>
            </a:lvl3pPr>
            <a:lvl4pPr marL="690562" indent="0">
              <a:buNone/>
              <a:defRPr sz="1600">
                <a:solidFill>
                  <a:schemeClr val="bg1"/>
                </a:solidFill>
              </a:defRPr>
            </a:lvl4pPr>
            <a:lvl5pPr marL="919162" indent="0">
              <a:buNone/>
              <a:defRPr sz="1600">
                <a:solidFill>
                  <a:schemeClr val="bg1"/>
                </a:solidFill>
              </a:defRPr>
            </a:lvl5pPr>
          </a:lstStyle>
          <a:p>
            <a:pPr lvl="0"/>
            <a:endParaRPr lang="en-US" dirty="0"/>
          </a:p>
        </p:txBody>
      </p:sp>
    </p:spTree>
    <p:extLst>
      <p:ext uri="{BB962C8B-B14F-4D97-AF65-F5344CB8AC3E}">
        <p14:creationId xmlns:p14="http://schemas.microsoft.com/office/powerpoint/2010/main" val="249297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claimer - GGB ONLY">
    <p:spTree>
      <p:nvGrpSpPr>
        <p:cNvPr id="1" name=""/>
        <p:cNvGrpSpPr/>
        <p:nvPr/>
      </p:nvGrpSpPr>
      <p:grpSpPr>
        <a:xfrm>
          <a:off x="0" y="0"/>
          <a:ext cx="0" cy="0"/>
          <a:chOff x="0" y="0"/>
          <a:chExt cx="0" cy="0"/>
        </a:xfrm>
      </p:grpSpPr>
      <p:sp>
        <p:nvSpPr>
          <p:cNvPr id="8" name="Rectangle 7"/>
          <p:cNvSpPr/>
          <p:nvPr userDrawn="1"/>
        </p:nvSpPr>
        <p:spPr>
          <a:xfrm>
            <a:off x="0" y="1298122"/>
            <a:ext cx="9144000" cy="5576078"/>
          </a:xfrm>
          <a:prstGeom prst="rect">
            <a:avLst/>
          </a:prstGeom>
          <a:blipFill dpi="0" rotWithShape="1">
            <a:blip r:embed="rId2">
              <a:alphaModFix amt="90000"/>
            </a:blip>
            <a:srcRect/>
            <a:stretch>
              <a:fillRect t="-234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1"/>
          <p:cNvSpPr txBox="1">
            <a:spLocks/>
          </p:cNvSpPr>
          <p:nvPr userDrawn="1"/>
        </p:nvSpPr>
        <p:spPr>
          <a:xfrm>
            <a:off x="228600" y="4937760"/>
            <a:ext cx="5486400" cy="1828800"/>
          </a:xfrm>
          <a:prstGeom prst="rect">
            <a:avLst/>
          </a:prstGeom>
        </p:spPr>
        <p:txBody>
          <a:bodyPr>
            <a:noAutofit/>
          </a:bodyPr>
          <a:lstStyle>
            <a:lvl1pPr marL="227013" marR="0" indent="-227013" algn="l" defTabSz="914400" rtl="0" eaLnBrk="1" fontAlgn="auto" latinLnBrk="0" hangingPunct="1">
              <a:lnSpc>
                <a:spcPct val="100000"/>
              </a:lnSpc>
              <a:spcBef>
                <a:spcPts val="0"/>
              </a:spcBef>
              <a:spcAft>
                <a:spcPts val="1200"/>
              </a:spcAft>
              <a:buClr>
                <a:schemeClr val="bg2"/>
              </a:buClr>
              <a:buSzTx/>
              <a:buFont typeface="Arial" panose="020B0604020202020204" pitchFamily="34" charset="0"/>
              <a:buChar char="•"/>
              <a:tabLst>
                <a:tab pos="168275" algn="l"/>
              </a:tabLst>
              <a:defRPr lang="en-US" sz="2800" kern="1200" noProof="0" dirty="0" smtClean="0">
                <a:solidFill>
                  <a:schemeClr val="tx1">
                    <a:lumMod val="75000"/>
                    <a:lumOff val="25000"/>
                  </a:schemeClr>
                </a:solidFill>
                <a:latin typeface="+mn-lt"/>
                <a:ea typeface="+mn-ea"/>
                <a:cs typeface="+mn-cs"/>
              </a:defRPr>
            </a:lvl1pPr>
            <a:lvl2pPr marL="569913"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400" kern="1200" dirty="0" smtClean="0">
                <a:solidFill>
                  <a:schemeClr val="tx1">
                    <a:lumMod val="75000"/>
                    <a:lumOff val="25000"/>
                  </a:schemeClr>
                </a:solidFill>
                <a:latin typeface="+mn-lt"/>
                <a:ea typeface="+mn-ea"/>
                <a:cs typeface="+mn-cs"/>
              </a:defRPr>
            </a:lvl2pPr>
            <a:lvl3pPr marL="804862" marR="0" indent="-34290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2000" kern="1200" dirty="0" smtClean="0">
                <a:solidFill>
                  <a:schemeClr val="tx1">
                    <a:lumMod val="75000"/>
                    <a:lumOff val="25000"/>
                  </a:schemeClr>
                </a:solidFill>
                <a:latin typeface="+mn-lt"/>
                <a:ea typeface="+mn-ea"/>
                <a:cs typeface="+mn-cs"/>
              </a:defRPr>
            </a:lvl3pPr>
            <a:lvl4pPr marL="914400"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smtClean="0">
                <a:solidFill>
                  <a:schemeClr val="tx1">
                    <a:lumMod val="75000"/>
                    <a:lumOff val="25000"/>
                  </a:schemeClr>
                </a:solidFill>
                <a:latin typeface="+mn-lt"/>
                <a:ea typeface="+mn-ea"/>
                <a:cs typeface="+mn-cs"/>
              </a:defRPr>
            </a:lvl4pPr>
            <a:lvl5pPr marL="1141412" marR="0" indent="-285750" algn="l" defTabSz="91440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lang="en-US" sz="180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4000"/>
              </a:lnSpc>
              <a:spcAft>
                <a:spcPts val="0"/>
              </a:spcAft>
              <a:buClr>
                <a:srgbClr val="6FACDE"/>
              </a:buClr>
              <a:buFont typeface="Arial" panose="020B0604020202020204" pitchFamily="34" charset="0"/>
              <a:buNone/>
            </a:pPr>
            <a:r>
              <a:rPr lang="en-US" sz="850" dirty="0" smtClean="0">
                <a:solidFill>
                  <a:srgbClr val="6FACDE">
                    <a:lumMod val="40000"/>
                    <a:lumOff val="60000"/>
                  </a:srgbClr>
                </a:solidFill>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full coverage details and analysis.</a:t>
            </a:r>
          </a:p>
          <a:p>
            <a:pPr marL="0" indent="0">
              <a:lnSpc>
                <a:spcPct val="114000"/>
              </a:lnSpc>
              <a:spcAft>
                <a:spcPts val="0"/>
              </a:spcAft>
              <a:buClr>
                <a:srgbClr val="6FACDE"/>
              </a:buClr>
              <a:buFont typeface="Arial" panose="020B0604020202020204" pitchFamily="34" charset="0"/>
              <a:buNone/>
            </a:pPr>
            <a:r>
              <a:rPr lang="en-US" sz="850" dirty="0" smtClean="0">
                <a:solidFill>
                  <a:srgbClr val="6FACDE">
                    <a:lumMod val="40000"/>
                    <a:lumOff val="60000"/>
                  </a:srgbClr>
                </a:solidFill>
              </a:rPr>
              <a:t>Insurance brokerage and related services to be provided by Arthur J. Gallagher Risk Management Services, Inc. (License No. </a:t>
            </a:r>
            <a:r>
              <a:rPr lang="en-US" sz="850" dirty="0" err="1" smtClean="0">
                <a:solidFill>
                  <a:srgbClr val="6FACDE">
                    <a:lumMod val="40000"/>
                    <a:lumOff val="60000"/>
                  </a:srgbClr>
                </a:solidFill>
              </a:rPr>
              <a:t>0D69293</a:t>
            </a:r>
            <a:r>
              <a:rPr lang="en-US" sz="850" dirty="0" smtClean="0">
                <a:solidFill>
                  <a:srgbClr val="6FACDE">
                    <a:lumMod val="40000"/>
                    <a:lumOff val="60000"/>
                  </a:srgbClr>
                </a:solidFill>
              </a:rPr>
              <a:t>) and/or its affiliate Arthur J. Gallagher &amp; Co. Insurance Brokers of California, Inc. (License No. 0726293).</a:t>
            </a:r>
          </a:p>
        </p:txBody>
      </p:sp>
      <p:sp>
        <p:nvSpPr>
          <p:cNvPr id="9" name="Title 1"/>
          <p:cNvSpPr>
            <a:spLocks noGrp="1"/>
          </p:cNvSpPr>
          <p:nvPr>
            <p:ph type="ctrTitle" hasCustomPrompt="1"/>
          </p:nvPr>
        </p:nvSpPr>
        <p:spPr>
          <a:xfrm>
            <a:off x="228600" y="1090565"/>
            <a:ext cx="5546373" cy="1102122"/>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smtClean="0"/>
              <a:t>Disclaimer – </a:t>
            </a:r>
            <a:r>
              <a:rPr lang="en-US" dirty="0" err="1" smtClean="0"/>
              <a:t>GGB</a:t>
            </a:r>
            <a:r>
              <a:rPr lang="en-US" dirty="0" smtClean="0"/>
              <a:t> </a:t>
            </a:r>
            <a:endParaRPr lang="en-US" dirty="0"/>
          </a:p>
        </p:txBody>
      </p:sp>
      <p:pic>
        <p:nvPicPr>
          <p:cNvPr id="13" name="image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704" y="5163356"/>
            <a:ext cx="2502311" cy="1219201"/>
          </a:xfrm>
          <a:prstGeom prst="rect">
            <a:avLst/>
          </a:prstGeom>
          <a:ln w="12700">
            <a:miter lim="400000"/>
          </a:ln>
        </p:spPr>
      </p:pic>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243496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4403" b="539"/>
          <a:stretch/>
        </p:blipFill>
        <p:spPr>
          <a:xfrm flipH="1">
            <a:off x="0" y="2484120"/>
            <a:ext cx="9144000" cy="4382644"/>
          </a:xfrm>
          <a:prstGeom prst="rect">
            <a:avLst/>
          </a:prstGeom>
          <a:effectLst/>
        </p:spPr>
      </p:pic>
      <p:sp>
        <p:nvSpPr>
          <p:cNvPr id="8" name="Title 1"/>
          <p:cNvSpPr>
            <a:spLocks noGrp="1"/>
          </p:cNvSpPr>
          <p:nvPr>
            <p:ph type="ctrTitle" hasCustomPrompt="1"/>
          </p:nvPr>
        </p:nvSpPr>
        <p:spPr>
          <a:xfrm>
            <a:off x="228600" y="1097280"/>
            <a:ext cx="5181600" cy="990599"/>
          </a:xfrm>
          <a:prstGeom prst="rect">
            <a:avLst/>
          </a:prstGeom>
        </p:spPr>
        <p:txBody>
          <a:bodyPr anchor="b" anchorCtr="0"/>
          <a:lstStyle>
            <a:lvl1pPr algn="l">
              <a:defRPr sz="2400" baseline="0">
                <a:solidFill>
                  <a:schemeClr val="accent1"/>
                </a:solidFill>
              </a:defRPr>
            </a:lvl1pPr>
          </a:lstStyle>
          <a:p>
            <a:r>
              <a:rPr lang="en-US" dirty="0" smtClean="0"/>
              <a:t>Divider Slide</a:t>
            </a:r>
            <a:endParaRPr lang="en-US" dirty="0"/>
          </a:p>
        </p:txBody>
      </p:sp>
      <p:sp>
        <p:nvSpPr>
          <p:cNvPr id="10" name="Text Placeholder 5"/>
          <p:cNvSpPr>
            <a:spLocks noGrp="1"/>
          </p:cNvSpPr>
          <p:nvPr>
            <p:ph type="body" sz="quarter" idx="10" hasCustomPrompt="1"/>
          </p:nvPr>
        </p:nvSpPr>
        <p:spPr>
          <a:xfrm>
            <a:off x="228600" y="2103120"/>
            <a:ext cx="5181600" cy="381000"/>
          </a:xfrm>
          <a:prstGeom prst="rect">
            <a:avLst/>
          </a:prstGeom>
        </p:spPr>
        <p:txBody>
          <a:bodyPr>
            <a:noAutofit/>
          </a:bodyPr>
          <a:lstStyle>
            <a:lvl1pPr marL="0" indent="0">
              <a:buNone/>
              <a:defRPr sz="16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Subheading/topic</a:t>
            </a:r>
          </a:p>
        </p:txBody>
      </p:sp>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209" y="63737"/>
            <a:ext cx="1789486" cy="546543"/>
          </a:xfrm>
          <a:prstGeom prst="rect">
            <a:avLst/>
          </a:prstGeom>
        </p:spPr>
      </p:pic>
    </p:spTree>
    <p:extLst>
      <p:ext uri="{BB962C8B-B14F-4D97-AF65-F5344CB8AC3E}">
        <p14:creationId xmlns:p14="http://schemas.microsoft.com/office/powerpoint/2010/main" val="21382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384" r="43533" b="357"/>
          <a:stretch/>
        </p:blipFill>
        <p:spPr>
          <a:xfrm flipH="1">
            <a:off x="2544087" y="-7884"/>
            <a:ext cx="6599913" cy="6865884"/>
          </a:xfrm>
          <a:prstGeom prst="rect">
            <a:avLst/>
          </a:prstGeom>
          <a:effectLst/>
        </p:spPr>
      </p:pic>
      <p:sp>
        <p:nvSpPr>
          <p:cNvPr id="8" name="Title 1"/>
          <p:cNvSpPr>
            <a:spLocks noGrp="1"/>
          </p:cNvSpPr>
          <p:nvPr>
            <p:ph type="ctrTitle" hasCustomPrompt="1"/>
          </p:nvPr>
        </p:nvSpPr>
        <p:spPr>
          <a:xfrm>
            <a:off x="228600" y="2531227"/>
            <a:ext cx="5181600" cy="990599"/>
          </a:xfrm>
          <a:prstGeom prst="rect">
            <a:avLst/>
          </a:prstGeom>
        </p:spPr>
        <p:txBody>
          <a:bodyPr anchor="b" anchorCtr="0"/>
          <a:lstStyle>
            <a:lvl1pPr algn="l">
              <a:defRPr sz="2400" baseline="0">
                <a:solidFill>
                  <a:schemeClr val="accent1"/>
                </a:solidFill>
              </a:defRPr>
            </a:lvl1pPr>
          </a:lstStyle>
          <a:p>
            <a:r>
              <a:rPr lang="en-US" dirty="0" smtClean="0"/>
              <a:t>Divider Slide</a:t>
            </a:r>
            <a:endParaRPr lang="en-US" dirty="0"/>
          </a:p>
        </p:txBody>
      </p:sp>
      <p:sp>
        <p:nvSpPr>
          <p:cNvPr id="10" name="Text Placeholder 5"/>
          <p:cNvSpPr>
            <a:spLocks noGrp="1"/>
          </p:cNvSpPr>
          <p:nvPr>
            <p:ph type="body" sz="quarter" idx="10" hasCustomPrompt="1"/>
          </p:nvPr>
        </p:nvSpPr>
        <p:spPr>
          <a:xfrm>
            <a:off x="228600" y="3537067"/>
            <a:ext cx="5181600" cy="381000"/>
          </a:xfrm>
          <a:prstGeom prst="rect">
            <a:avLst/>
          </a:prstGeom>
        </p:spPr>
        <p:txBody>
          <a:bodyPr>
            <a:noAutofit/>
          </a:bodyPr>
          <a:lstStyle>
            <a:lvl1pPr marL="0" indent="0">
              <a:buNone/>
              <a:defRPr sz="16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Subheading/topic</a:t>
            </a:r>
          </a:p>
        </p:txBody>
      </p:sp>
      <p:sp>
        <p:nvSpPr>
          <p:cNvPr id="14" name="Text Placeholder 6"/>
          <p:cNvSpPr txBox="1">
            <a:spLocks/>
          </p:cNvSpPr>
          <p:nvPr userDrawn="1"/>
        </p:nvSpPr>
        <p:spPr>
          <a:xfrm>
            <a:off x="5715000" y="6583680"/>
            <a:ext cx="3191161" cy="2286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mj-lt"/>
                <a:ea typeface="+mn-ea"/>
                <a:cs typeface="+mn-cs"/>
              </a:rPr>
              <a:t>©2020 ARTHUR J. GALLAGHER &amp; CO. </a:t>
            </a:r>
            <a:endParaRPr lang="en-US" sz="600" kern="1200" dirty="0">
              <a:solidFill>
                <a:schemeClr val="accent2">
                  <a:lumMod val="40000"/>
                  <a:lumOff val="60000"/>
                </a:schemeClr>
              </a:solidFill>
              <a:latin typeface="+mj-lt"/>
              <a:ea typeface="+mn-ea"/>
              <a:cs typeface="+mn-cs"/>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209" y="63737"/>
            <a:ext cx="1789486" cy="546543"/>
          </a:xfrm>
          <a:prstGeom prst="rect">
            <a:avLst/>
          </a:prstGeom>
        </p:spPr>
      </p:pic>
    </p:spTree>
    <p:extLst>
      <p:ext uri="{BB962C8B-B14F-4D97-AF65-F5344CB8AC3E}">
        <p14:creationId xmlns:p14="http://schemas.microsoft.com/office/powerpoint/2010/main" val="170313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2880"/>
            <a:ext cx="5943600" cy="82296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463040"/>
            <a:ext cx="7772400" cy="448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55713" lvl="4" indent="-223838" algn="l" defTabSz="457200" rtl="0" eaLnBrk="1" latinLnBrk="0" hangingPunct="1">
              <a:spcBef>
                <a:spcPct val="20000"/>
              </a:spcBef>
              <a:buClr>
                <a:schemeClr val="accent2"/>
              </a:buClr>
              <a:buFont typeface="Arial"/>
              <a:buChar char="–"/>
            </a:pPr>
            <a:r>
              <a:rPr lang="en-US" dirty="0" smtClean="0"/>
              <a:t>Fifth level</a:t>
            </a:r>
            <a:endParaRPr lang="en-US" dirty="0"/>
          </a:p>
        </p:txBody>
      </p:sp>
      <p:sp>
        <p:nvSpPr>
          <p:cNvPr id="10" name="TextBox 9"/>
          <p:cNvSpPr txBox="1"/>
          <p:nvPr userDrawn="1"/>
        </p:nvSpPr>
        <p:spPr>
          <a:xfrm>
            <a:off x="228599" y="6583680"/>
            <a:ext cx="519545" cy="184666"/>
          </a:xfrm>
          <a:prstGeom prst="rect">
            <a:avLst/>
          </a:prstGeom>
          <a:noFill/>
        </p:spPr>
        <p:txBody>
          <a:bodyPr wrap="square" rtlCol="0">
            <a:spAutoFit/>
          </a:bodyPr>
          <a:lstStyle/>
          <a:p>
            <a:fld id="{47A85379-F5D1-4B17-9A88-B6775F35A499}" type="slidenum">
              <a:rPr lang="en-US" sz="600" smtClean="0">
                <a:solidFill>
                  <a:schemeClr val="accent2">
                    <a:lumMod val="40000"/>
                    <a:lumOff val="60000"/>
                  </a:schemeClr>
                </a:solidFill>
              </a:rPr>
              <a:t>‹#›</a:t>
            </a:fld>
            <a:endParaRPr lang="en-US" sz="600" dirty="0">
              <a:solidFill>
                <a:schemeClr val="accent2">
                  <a:lumMod val="40000"/>
                  <a:lumOff val="60000"/>
                </a:schemeClr>
              </a:solidFill>
            </a:endParaRPr>
          </a:p>
        </p:txBody>
      </p:sp>
    </p:spTree>
    <p:extLst>
      <p:ext uri="{BB962C8B-B14F-4D97-AF65-F5344CB8AC3E}">
        <p14:creationId xmlns:p14="http://schemas.microsoft.com/office/powerpoint/2010/main" val="3095045257"/>
      </p:ext>
    </p:extLst>
  </p:cSld>
  <p:clrMap bg1="lt1" tx1="dk1" bg2="lt2" tx2="dk2" accent1="accent1" accent2="accent2" accent3="accent3" accent4="accent4" accent5="accent5" accent6="accent6" hlink="hlink" folHlink="folHlink"/>
  <p:sldLayoutIdLst>
    <p:sldLayoutId id="2147483796" r:id="rId1"/>
    <p:sldLayoutId id="2147483821" r:id="rId2"/>
    <p:sldLayoutId id="2147483822" r:id="rId3"/>
    <p:sldLayoutId id="2147483853" r:id="rId4"/>
    <p:sldLayoutId id="2147483854" r:id="rId5"/>
    <p:sldLayoutId id="2147483855" r:id="rId6"/>
    <p:sldLayoutId id="2147483856" r:id="rId7"/>
    <p:sldLayoutId id="2147483857" r:id="rId8"/>
    <p:sldLayoutId id="2147483858" r:id="rId9"/>
    <p:sldLayoutId id="2147483802" r:id="rId10"/>
    <p:sldLayoutId id="2147483832" r:id="rId11"/>
    <p:sldLayoutId id="2147483803" r:id="rId12"/>
    <p:sldLayoutId id="2147483860" r:id="rId13"/>
    <p:sldLayoutId id="2147483859" r:id="rId14"/>
    <p:sldLayoutId id="2147483834" r:id="rId15"/>
    <p:sldLayoutId id="2147483827" r:id="rId16"/>
    <p:sldLayoutId id="2147483839" r:id="rId17"/>
    <p:sldLayoutId id="2147483838" r:id="rId18"/>
    <p:sldLayoutId id="2147483861" r:id="rId19"/>
    <p:sldLayoutId id="2147483835" r:id="rId20"/>
    <p:sldLayoutId id="2147483836" r:id="rId21"/>
    <p:sldLayoutId id="2147483828" r:id="rId22"/>
    <p:sldLayoutId id="2147483829" r:id="rId23"/>
    <p:sldLayoutId id="2147483830" r:id="rId24"/>
    <p:sldLayoutId id="2147483840"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2400"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900"/>
        </a:spcAft>
        <a:buClr>
          <a:schemeClr val="accent2"/>
        </a:buClr>
        <a:buFont typeface="Arial"/>
        <a:buChar char="•"/>
        <a:defRPr sz="16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4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3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3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3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9387" y="37915"/>
            <a:ext cx="6668589" cy="851964"/>
          </a:xfrm>
        </p:spPr>
        <p:txBody>
          <a:bodyPr/>
          <a:lstStyle/>
          <a:p>
            <a:pPr>
              <a:defRPr/>
            </a:pPr>
            <a:r>
              <a:rPr lang="en-US" sz="1800" dirty="0"/>
              <a:t/>
            </a:r>
            <a:br>
              <a:rPr lang="en-US" sz="1800" dirty="0"/>
            </a:br>
            <a:r>
              <a:rPr lang="en-US" sz="3000" b="1" dirty="0">
                <a:solidFill>
                  <a:schemeClr val="accent1">
                    <a:lumMod val="75000"/>
                    <a:lumOff val="25000"/>
                  </a:schemeClr>
                </a:solidFill>
              </a:rPr>
              <a:t>State of the </a:t>
            </a:r>
            <a:r>
              <a:rPr lang="en-US" sz="3000" b="1" dirty="0" smtClean="0">
                <a:solidFill>
                  <a:schemeClr val="accent1">
                    <a:lumMod val="75000"/>
                    <a:lumOff val="25000"/>
                  </a:schemeClr>
                </a:solidFill>
              </a:rPr>
              <a:t>Marketplace      </a:t>
            </a:r>
            <a:r>
              <a:rPr lang="en-US" sz="3600" b="1" dirty="0">
                <a:solidFill>
                  <a:schemeClr val="accent1">
                    <a:lumMod val="75000"/>
                    <a:lumOff val="25000"/>
                  </a:schemeClr>
                </a:solidFill>
              </a:rPr>
              <a:t> </a:t>
            </a:r>
            <a:r>
              <a:rPr lang="en-US" sz="1200" b="1" dirty="0">
                <a:solidFill>
                  <a:schemeClr val="accent1">
                    <a:lumMod val="75000"/>
                    <a:lumOff val="25000"/>
                  </a:schemeClr>
                </a:solidFill>
              </a:rPr>
              <a:t>November 5, 2020</a:t>
            </a:r>
            <a:r>
              <a:rPr lang="en-US" sz="2000" b="1" dirty="0" smtClean="0">
                <a:solidFill>
                  <a:schemeClr val="accent1">
                    <a:lumMod val="75000"/>
                    <a:lumOff val="25000"/>
                  </a:schemeClr>
                </a:solidFill>
              </a:rPr>
              <a:t/>
            </a:r>
            <a:br>
              <a:rPr lang="en-US" sz="2000" b="1" dirty="0" smtClean="0">
                <a:solidFill>
                  <a:schemeClr val="accent1">
                    <a:lumMod val="75000"/>
                    <a:lumOff val="25000"/>
                  </a:schemeClr>
                </a:solidFill>
              </a:rPr>
            </a:br>
            <a:r>
              <a:rPr lang="en-US" sz="2000" b="1" dirty="0" smtClean="0">
                <a:solidFill>
                  <a:schemeClr val="accent1">
                    <a:lumMod val="75000"/>
                    <a:lumOff val="25000"/>
                  </a:schemeClr>
                </a:solidFill>
              </a:rPr>
              <a:t>                    </a:t>
            </a:r>
            <a:endParaRPr lang="en-US" sz="1200" b="1" dirty="0">
              <a:solidFill>
                <a:schemeClr val="accent1">
                  <a:lumMod val="75000"/>
                  <a:lumOff val="25000"/>
                </a:schemeClr>
              </a:solidFill>
            </a:endParaRPr>
          </a:p>
        </p:txBody>
      </p:sp>
      <p:sp>
        <p:nvSpPr>
          <p:cNvPr id="3" name="Subtitle 2"/>
          <p:cNvSpPr>
            <a:spLocks noGrp="1"/>
          </p:cNvSpPr>
          <p:nvPr>
            <p:ph type="subTitle" idx="10"/>
          </p:nvPr>
        </p:nvSpPr>
        <p:spPr>
          <a:xfrm>
            <a:off x="2169521" y="6399711"/>
            <a:ext cx="5181600" cy="381000"/>
          </a:xfrm>
        </p:spPr>
        <p:txBody>
          <a:bodyPr/>
          <a:lstStyle/>
          <a:p>
            <a:pPr>
              <a:spcAft>
                <a:spcPts val="0"/>
              </a:spcAft>
            </a:pPr>
            <a:r>
              <a:rPr lang="en-US" altLang="en-US" sz="1100" dirty="0" smtClean="0"/>
              <a:t>Susan </a:t>
            </a:r>
            <a:r>
              <a:rPr lang="en-US" altLang="en-US" sz="1100" dirty="0"/>
              <a:t>Blankenburg, </a:t>
            </a:r>
            <a:r>
              <a:rPr lang="en-US" altLang="en-US" sz="1100" dirty="0" smtClean="0"/>
              <a:t>General Manager, FAIRA </a:t>
            </a:r>
            <a:endParaRPr lang="en-US" altLang="en-US" sz="1100" dirty="0"/>
          </a:p>
          <a:p>
            <a:r>
              <a:rPr lang="en-US" altLang="en-US" sz="1100" smtClean="0"/>
              <a:t> </a:t>
            </a:r>
            <a:r>
              <a:rPr lang="en-US" altLang="en-US" sz="1100" dirty="0" smtClean="0"/>
              <a:t>Ryan </a:t>
            </a:r>
            <a:r>
              <a:rPr lang="en-US" altLang="en-US" sz="1100" dirty="0"/>
              <a:t>Jacques, Vice President – Arthur </a:t>
            </a:r>
            <a:r>
              <a:rPr lang="en-US" altLang="en-US" sz="1100" dirty="0" smtClean="0"/>
              <a:t>J. Gallagher &amp; Co.</a:t>
            </a:r>
            <a:endParaRPr lang="en-US" sz="1100" dirty="0"/>
          </a:p>
        </p:txBody>
      </p:sp>
      <p:pic>
        <p:nvPicPr>
          <p:cNvPr id="5" name="Picture 4"/>
          <p:cNvPicPr>
            <a:picLocks noChangeAspect="1"/>
          </p:cNvPicPr>
          <p:nvPr/>
        </p:nvPicPr>
        <p:blipFill>
          <a:blip r:embed="rId3"/>
          <a:stretch>
            <a:fillRect/>
          </a:stretch>
        </p:blipFill>
        <p:spPr>
          <a:xfrm>
            <a:off x="351163" y="5421493"/>
            <a:ext cx="1047107" cy="978218"/>
          </a:xfrm>
          <a:prstGeom prst="rect">
            <a:avLst/>
          </a:prstGeom>
        </p:spPr>
      </p:pic>
    </p:spTree>
    <p:extLst>
      <p:ext uri="{BB962C8B-B14F-4D97-AF65-F5344CB8AC3E}">
        <p14:creationId xmlns:p14="http://schemas.microsoft.com/office/powerpoint/2010/main" val="25867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Cyber </a:t>
            </a:r>
            <a:r>
              <a:rPr lang="en-US" dirty="0"/>
              <a:t>Risk-Privacy </a:t>
            </a:r>
            <a:r>
              <a:rPr lang="en-US" dirty="0" smtClean="0"/>
              <a:t>Liability</a:t>
            </a:r>
            <a:endParaRPr lang="en-US" dirty="0"/>
          </a:p>
        </p:txBody>
      </p:sp>
      <p:sp>
        <p:nvSpPr>
          <p:cNvPr id="2" name="Content Placeholder 1"/>
          <p:cNvSpPr>
            <a:spLocks noGrp="1"/>
          </p:cNvSpPr>
          <p:nvPr>
            <p:ph idx="14"/>
          </p:nvPr>
        </p:nvSpPr>
        <p:spPr>
          <a:xfrm>
            <a:off x="228600" y="1339850"/>
            <a:ext cx="5867400" cy="4692650"/>
          </a:xfrm>
        </p:spPr>
        <p:txBody>
          <a:bodyPr>
            <a:noAutofit/>
          </a:bodyPr>
          <a:lstStyle/>
          <a:p>
            <a:pPr marL="228600" lvl="5">
              <a:spcBef>
                <a:spcPts val="0"/>
              </a:spcBef>
              <a:spcAft>
                <a:spcPts val="900"/>
              </a:spcAft>
              <a:buClr>
                <a:srgbClr val="0075BC"/>
              </a:buClr>
              <a:buSzPct val="125000"/>
            </a:pPr>
            <a:r>
              <a:rPr lang="en-US" sz="1400" b="1" dirty="0" smtClean="0">
                <a:solidFill>
                  <a:schemeClr val="tx2"/>
                </a:solidFill>
                <a:cs typeface="Times New Roman"/>
              </a:rPr>
              <a:t>COVID-19 </a:t>
            </a:r>
            <a:r>
              <a:rPr lang="en-US" sz="1400" b="1" dirty="0">
                <a:solidFill>
                  <a:schemeClr val="tx2"/>
                </a:solidFill>
                <a:cs typeface="Times New Roman"/>
              </a:rPr>
              <a:t>and the remote workforce trigger </a:t>
            </a:r>
            <a:r>
              <a:rPr lang="en-US" sz="1400" dirty="0">
                <a:solidFill>
                  <a:schemeClr val="tx2"/>
                </a:solidFill>
                <a:cs typeface="Times New Roman"/>
              </a:rPr>
              <a:t>an increase in losses</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Insecure </a:t>
            </a:r>
            <a:r>
              <a:rPr lang="en-US" sz="1400" dirty="0">
                <a:solidFill>
                  <a:srgbClr val="535353"/>
                </a:solidFill>
                <a:ea typeface="Calibri" panose="020F0502020204030204" pitchFamily="34" charset="0"/>
              </a:rPr>
              <a:t>Wi-Fi networks</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Use of personal devices</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Video conferencing platforms open to cyber attacks</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There is evidence of COVID-19 themed criminals</a:t>
            </a:r>
          </a:p>
          <a:p>
            <a:pPr marL="228600" lvl="5">
              <a:spcBef>
                <a:spcPts val="0"/>
              </a:spcBef>
              <a:spcAft>
                <a:spcPts val="900"/>
              </a:spcAft>
              <a:buClr>
                <a:srgbClr val="0075BC"/>
              </a:buClr>
              <a:buSzPct val="125000"/>
            </a:pPr>
            <a:r>
              <a:rPr lang="en-US" sz="1400" b="1" dirty="0" smtClean="0">
                <a:solidFill>
                  <a:schemeClr val="tx2"/>
                </a:solidFill>
                <a:cs typeface="Times New Roman"/>
              </a:rPr>
              <a:t>Amble </a:t>
            </a:r>
            <a:r>
              <a:rPr lang="en-US" sz="1400" b="1" dirty="0">
                <a:solidFill>
                  <a:schemeClr val="tx2"/>
                </a:solidFill>
                <a:cs typeface="Times New Roman"/>
              </a:rPr>
              <a:t>carriers interested in quoting</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Start </a:t>
            </a:r>
            <a:r>
              <a:rPr lang="en-US" sz="1400" dirty="0">
                <a:solidFill>
                  <a:srgbClr val="535353"/>
                </a:solidFill>
                <a:ea typeface="Calibri" panose="020F0502020204030204" pitchFamily="34" charset="0"/>
              </a:rPr>
              <a:t>early </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Deliver quality submissions</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Provide detail on training</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Internal protocols to keep network safe</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Complete details on breaches and ransomware </a:t>
            </a:r>
            <a:r>
              <a:rPr lang="en-US" sz="1400" dirty="0" smtClean="0">
                <a:solidFill>
                  <a:srgbClr val="535353"/>
                </a:solidFill>
                <a:ea typeface="Calibri" panose="020F0502020204030204" pitchFamily="34" charset="0"/>
              </a:rPr>
              <a:t>attacks</a:t>
            </a:r>
            <a:endParaRPr lang="en-US" sz="1400" dirty="0">
              <a:solidFill>
                <a:srgbClr val="535353"/>
              </a:solidFill>
              <a:ea typeface="Calibri" panose="020F0502020204030204" pitchFamily="34" charset="0"/>
            </a:endParaRPr>
          </a:p>
        </p:txBody>
      </p:sp>
      <p:pic>
        <p:nvPicPr>
          <p:cNvPr id="5" name="Picture 4" descr="C:\Users\sjblankenburg\AppData\Local\Microsoft\Windows\INetCache\Content.MSO\53A5BDB5.tmp"/>
          <p:cNvPicPr/>
          <p:nvPr/>
        </p:nvPicPr>
        <p:blipFill>
          <a:blip r:embed="rId2">
            <a:extLst>
              <a:ext uri="{28A0092B-C50C-407E-A947-70E740481C1C}">
                <a14:useLocalDpi xmlns:a14="http://schemas.microsoft.com/office/drawing/2010/main" val="0"/>
              </a:ext>
            </a:extLst>
          </a:blip>
          <a:srcRect/>
          <a:stretch>
            <a:fillRect/>
          </a:stretch>
        </p:blipFill>
        <p:spPr bwMode="auto">
          <a:xfrm>
            <a:off x="5273488" y="2482850"/>
            <a:ext cx="2841812" cy="1771650"/>
          </a:xfrm>
          <a:prstGeom prst="rect">
            <a:avLst/>
          </a:prstGeom>
          <a:noFill/>
          <a:ln>
            <a:noFill/>
          </a:ln>
        </p:spPr>
      </p:pic>
    </p:spTree>
    <p:extLst>
      <p:ext uri="{BB962C8B-B14F-4D97-AF65-F5344CB8AC3E}">
        <p14:creationId xmlns:p14="http://schemas.microsoft.com/office/powerpoint/2010/main" val="16078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uses Of Social Engineering Losses"/>
          <p:cNvPicPr/>
          <p:nvPr/>
        </p:nvPicPr>
        <p:blipFill>
          <a:blip r:embed="rId2">
            <a:extLst>
              <a:ext uri="{28A0092B-C50C-407E-A947-70E740481C1C}">
                <a14:useLocalDpi xmlns:a14="http://schemas.microsoft.com/office/drawing/2010/main" val="0"/>
              </a:ext>
            </a:extLst>
          </a:blip>
          <a:srcRect/>
          <a:stretch>
            <a:fillRect/>
          </a:stretch>
        </p:blipFill>
        <p:spPr bwMode="auto">
          <a:xfrm>
            <a:off x="4991100" y="2063751"/>
            <a:ext cx="4038600" cy="3505200"/>
          </a:xfrm>
          <a:prstGeom prst="rect">
            <a:avLst/>
          </a:prstGeom>
          <a:noFill/>
          <a:ln>
            <a:noFill/>
          </a:ln>
        </p:spPr>
      </p:pic>
      <p:sp>
        <p:nvSpPr>
          <p:cNvPr id="3" name="Title 2"/>
          <p:cNvSpPr>
            <a:spLocks noGrp="1"/>
          </p:cNvSpPr>
          <p:nvPr>
            <p:ph type="title"/>
          </p:nvPr>
        </p:nvSpPr>
        <p:spPr/>
        <p:txBody>
          <a:bodyPr>
            <a:normAutofit/>
          </a:bodyPr>
          <a:lstStyle/>
          <a:p>
            <a:r>
              <a:rPr lang="en-US" dirty="0" smtClean="0"/>
              <a:t>Crime</a:t>
            </a:r>
            <a:endParaRPr lang="en-US" dirty="0"/>
          </a:p>
        </p:txBody>
      </p:sp>
      <p:sp>
        <p:nvSpPr>
          <p:cNvPr id="2" name="Content Placeholder 1"/>
          <p:cNvSpPr>
            <a:spLocks noGrp="1"/>
          </p:cNvSpPr>
          <p:nvPr>
            <p:ph idx="14"/>
          </p:nvPr>
        </p:nvSpPr>
        <p:spPr>
          <a:xfrm>
            <a:off x="228600" y="1339850"/>
            <a:ext cx="8178800" cy="4692650"/>
          </a:xfrm>
        </p:spPr>
        <p:txBody>
          <a:bodyPr>
            <a:noAutofit/>
          </a:bodyPr>
          <a:lstStyle/>
          <a:p>
            <a:pPr marL="228600" lvl="5">
              <a:spcBef>
                <a:spcPts val="0"/>
              </a:spcBef>
              <a:spcAft>
                <a:spcPts val="900"/>
              </a:spcAft>
              <a:buClr>
                <a:srgbClr val="0075BC"/>
              </a:buClr>
              <a:buSzPct val="125000"/>
            </a:pPr>
            <a:r>
              <a:rPr lang="en-US" sz="1400" b="1" dirty="0" smtClean="0">
                <a:solidFill>
                  <a:schemeClr val="tx2"/>
                </a:solidFill>
                <a:cs typeface="Times New Roman"/>
              </a:rPr>
              <a:t>Relatively </a:t>
            </a:r>
            <a:r>
              <a:rPr lang="en-US" sz="1400" b="1" dirty="0">
                <a:solidFill>
                  <a:schemeClr val="tx2"/>
                </a:solidFill>
                <a:cs typeface="Times New Roman"/>
              </a:rPr>
              <a:t>flat to low level increases</a:t>
            </a:r>
          </a:p>
          <a:p>
            <a:pPr marL="228600" lvl="5">
              <a:spcBef>
                <a:spcPts val="0"/>
              </a:spcBef>
              <a:spcAft>
                <a:spcPts val="900"/>
              </a:spcAft>
              <a:buClr>
                <a:srgbClr val="0075BC"/>
              </a:buClr>
              <a:buSzPct val="125000"/>
            </a:pPr>
            <a:r>
              <a:rPr lang="en-US" sz="1400" b="1" dirty="0" smtClean="0">
                <a:solidFill>
                  <a:schemeClr val="tx2"/>
                </a:solidFill>
                <a:cs typeface="Times New Roman"/>
              </a:rPr>
              <a:t>Heightened </a:t>
            </a:r>
            <a:r>
              <a:rPr lang="en-US" sz="1400" b="1" dirty="0">
                <a:solidFill>
                  <a:schemeClr val="tx2"/>
                </a:solidFill>
                <a:cs typeface="Times New Roman"/>
              </a:rPr>
              <a:t>awareness </a:t>
            </a:r>
            <a:r>
              <a:rPr lang="en-US" sz="1400" dirty="0">
                <a:solidFill>
                  <a:schemeClr val="tx2"/>
                </a:solidFill>
                <a:cs typeface="Times New Roman"/>
              </a:rPr>
              <a:t>is drawn to Crime losses with  </a:t>
            </a:r>
            <a:r>
              <a:rPr lang="en-US" sz="1400" dirty="0" smtClean="0">
                <a:solidFill>
                  <a:schemeClr val="tx2"/>
                </a:solidFill>
                <a:cs typeface="Times New Roman"/>
              </a:rPr>
              <a:t>“</a:t>
            </a:r>
            <a:r>
              <a:rPr lang="en-US" sz="1400" dirty="0">
                <a:solidFill>
                  <a:schemeClr val="tx2"/>
                </a:solidFill>
                <a:cs typeface="Times New Roman"/>
              </a:rPr>
              <a:t>Imposter Fraud” aka “Deception Fraud” or “Social Engineering.”</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Fake </a:t>
            </a:r>
            <a:r>
              <a:rPr lang="en-US" sz="1400" dirty="0">
                <a:solidFill>
                  <a:srgbClr val="535353"/>
                </a:solidFill>
                <a:ea typeface="Calibri" panose="020F0502020204030204" pitchFamily="34" charset="0"/>
              </a:rPr>
              <a:t>President, CEO or CFO email scams</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Phishing </a:t>
            </a:r>
            <a:r>
              <a:rPr lang="en-US" sz="1400" dirty="0">
                <a:solidFill>
                  <a:srgbClr val="535353"/>
                </a:solidFill>
                <a:ea typeface="Calibri" panose="020F0502020204030204" pitchFamily="34" charset="0"/>
              </a:rPr>
              <a:t>and Whale Phishing </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Spoofing</a:t>
            </a:r>
          </a:p>
          <a:p>
            <a:pPr marL="228600" lvl="5">
              <a:spcBef>
                <a:spcPts val="0"/>
              </a:spcBef>
              <a:spcAft>
                <a:spcPts val="900"/>
              </a:spcAft>
              <a:buClr>
                <a:srgbClr val="0075BC"/>
              </a:buClr>
              <a:buSzPct val="125000"/>
            </a:pPr>
            <a:r>
              <a:rPr lang="en-US" sz="1400" b="1" dirty="0">
                <a:solidFill>
                  <a:schemeClr val="tx2"/>
                </a:solidFill>
                <a:cs typeface="Times New Roman"/>
              </a:rPr>
              <a:t>FBI data shows worldwide email </a:t>
            </a:r>
            <a:r>
              <a:rPr lang="en-US" sz="1400" b="1" dirty="0" smtClean="0">
                <a:solidFill>
                  <a:schemeClr val="tx2"/>
                </a:solidFill>
                <a:cs typeface="Times New Roman"/>
              </a:rPr>
              <a:t>scams</a:t>
            </a:r>
            <a:br>
              <a:rPr lang="en-US" sz="1400" b="1" dirty="0" smtClean="0">
                <a:solidFill>
                  <a:schemeClr val="tx2"/>
                </a:solidFill>
                <a:cs typeface="Times New Roman"/>
              </a:rPr>
            </a:br>
            <a:r>
              <a:rPr lang="en-US" sz="1400" b="1" dirty="0" smtClean="0">
                <a:solidFill>
                  <a:schemeClr val="tx2"/>
                </a:solidFill>
                <a:cs typeface="Times New Roman"/>
              </a:rPr>
              <a:t>reached $</a:t>
            </a:r>
            <a:r>
              <a:rPr lang="en-US" sz="1400" b="1" dirty="0">
                <a:solidFill>
                  <a:schemeClr val="tx2"/>
                </a:solidFill>
                <a:cs typeface="Times New Roman"/>
              </a:rPr>
              <a:t>26 billion over last 3 years</a:t>
            </a:r>
          </a:p>
          <a:p>
            <a:pPr marL="228600" lvl="5">
              <a:spcBef>
                <a:spcPts val="0"/>
              </a:spcBef>
              <a:spcAft>
                <a:spcPts val="900"/>
              </a:spcAft>
              <a:buClr>
                <a:srgbClr val="0075BC"/>
              </a:buClr>
              <a:buSzPct val="125000"/>
            </a:pPr>
            <a:r>
              <a:rPr lang="en-US" sz="1400" b="1" dirty="0" smtClean="0">
                <a:solidFill>
                  <a:schemeClr val="tx2"/>
                </a:solidFill>
                <a:cs typeface="Times New Roman"/>
              </a:rPr>
              <a:t>The </a:t>
            </a:r>
            <a:r>
              <a:rPr lang="en-US" sz="1400" b="1" dirty="0">
                <a:solidFill>
                  <a:schemeClr val="tx2"/>
                </a:solidFill>
                <a:cs typeface="Times New Roman"/>
              </a:rPr>
              <a:t>first line of defense:</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Verify changes in vendor payment </a:t>
            </a:r>
            <a:r>
              <a:rPr lang="en-US" sz="1400" dirty="0" smtClean="0">
                <a:solidFill>
                  <a:srgbClr val="535353"/>
                </a:solidFill>
                <a:ea typeface="Calibri" panose="020F0502020204030204" pitchFamily="34" charset="0"/>
              </a:rPr>
              <a:t>two-factors  </a:t>
            </a:r>
            <a:r>
              <a:rPr lang="en-US" sz="1400" dirty="0">
                <a:solidFill>
                  <a:srgbClr val="535353"/>
                </a:solidFill>
                <a:ea typeface="Calibri" panose="020F0502020204030204" pitchFamily="34" charset="0"/>
              </a:rPr>
              <a:t>authentication</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Beware of sudden changes in business practice</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Report and delete unsolicited email </a:t>
            </a:r>
            <a:r>
              <a:rPr lang="en-US" sz="1400" dirty="0" smtClean="0">
                <a:solidFill>
                  <a:srgbClr val="535353"/>
                </a:solidFill>
                <a:ea typeface="Calibri" panose="020F0502020204030204" pitchFamily="34" charset="0"/>
              </a:rPr>
              <a:t>from</a:t>
            </a:r>
            <a:br>
              <a:rPr lang="en-US" sz="1400" dirty="0" smtClean="0">
                <a:solidFill>
                  <a:srgbClr val="535353"/>
                </a:solidFill>
                <a:ea typeface="Calibri" panose="020F0502020204030204" pitchFamily="34" charset="0"/>
              </a:rPr>
            </a:br>
            <a:r>
              <a:rPr lang="en-US" sz="1400" dirty="0" smtClean="0">
                <a:solidFill>
                  <a:srgbClr val="535353"/>
                </a:solidFill>
                <a:ea typeface="Calibri" panose="020F0502020204030204" pitchFamily="34" charset="0"/>
              </a:rPr>
              <a:t>unknown </a:t>
            </a:r>
            <a:r>
              <a:rPr lang="en-US" sz="1400" dirty="0">
                <a:solidFill>
                  <a:srgbClr val="535353"/>
                </a:solidFill>
                <a:ea typeface="Calibri" panose="020F0502020204030204" pitchFamily="34" charset="0"/>
              </a:rPr>
              <a:t>parties</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Confirm requests for transfer of funds</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Know your service </a:t>
            </a:r>
            <a:r>
              <a:rPr lang="en-US" sz="1400" dirty="0" smtClean="0">
                <a:solidFill>
                  <a:srgbClr val="535353"/>
                </a:solidFill>
                <a:ea typeface="Calibri" panose="020F0502020204030204" pitchFamily="34" charset="0"/>
              </a:rPr>
              <a:t>providers</a:t>
            </a:r>
            <a:endParaRPr lang="en-US" sz="1400" dirty="0">
              <a:solidFill>
                <a:srgbClr val="535353"/>
              </a:solidFill>
              <a:ea typeface="Calibri" panose="020F0502020204030204" pitchFamily="34" charset="0"/>
            </a:endParaRPr>
          </a:p>
        </p:txBody>
      </p:sp>
    </p:spTree>
    <p:extLst>
      <p:ext uri="{BB962C8B-B14F-4D97-AF65-F5344CB8AC3E}">
        <p14:creationId xmlns:p14="http://schemas.microsoft.com/office/powerpoint/2010/main" val="395795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200" dirty="0" smtClean="0"/>
              <a:t>Excess </a:t>
            </a:r>
            <a:r>
              <a:rPr lang="en-US" sz="2200" dirty="0"/>
              <a:t>Workers’ </a:t>
            </a:r>
            <a:r>
              <a:rPr lang="en-US" sz="2200" dirty="0" smtClean="0"/>
              <a:t>Compensation</a:t>
            </a:r>
            <a:endParaRPr lang="en-US" sz="2200" dirty="0"/>
          </a:p>
        </p:txBody>
      </p:sp>
      <p:sp>
        <p:nvSpPr>
          <p:cNvPr id="2" name="Content Placeholder 1"/>
          <p:cNvSpPr>
            <a:spLocks noGrp="1"/>
          </p:cNvSpPr>
          <p:nvPr>
            <p:ph idx="14"/>
          </p:nvPr>
        </p:nvSpPr>
        <p:spPr>
          <a:xfrm>
            <a:off x="228600" y="1339850"/>
            <a:ext cx="8602692" cy="4692650"/>
          </a:xfrm>
        </p:spPr>
        <p:txBody>
          <a:bodyPr>
            <a:noAutofit/>
          </a:bodyPr>
          <a:lstStyle/>
          <a:p>
            <a:pPr marL="228600" lvl="5">
              <a:spcBef>
                <a:spcPts val="0"/>
              </a:spcBef>
              <a:spcAft>
                <a:spcPts val="900"/>
              </a:spcAft>
              <a:buClr>
                <a:srgbClr val="0075BC"/>
              </a:buClr>
              <a:buSzPct val="125000"/>
            </a:pPr>
            <a:r>
              <a:rPr lang="en-US" sz="1400" b="1" dirty="0" smtClean="0">
                <a:solidFill>
                  <a:schemeClr val="tx2"/>
                </a:solidFill>
                <a:cs typeface="Times New Roman"/>
              </a:rPr>
              <a:t>Overall </a:t>
            </a:r>
            <a:r>
              <a:rPr lang="en-US" sz="1400" b="1" dirty="0">
                <a:solidFill>
                  <a:schemeClr val="tx2"/>
                </a:solidFill>
                <a:cs typeface="Times New Roman"/>
              </a:rPr>
              <a:t>costs </a:t>
            </a:r>
            <a:r>
              <a:rPr lang="en-US" sz="1400" dirty="0">
                <a:solidFill>
                  <a:schemeClr val="tx2"/>
                </a:solidFill>
                <a:cs typeface="Times New Roman"/>
              </a:rPr>
              <a:t>have increased slightly</a:t>
            </a:r>
          </a:p>
          <a:p>
            <a:pPr marL="228600" lvl="5">
              <a:spcBef>
                <a:spcPts val="0"/>
              </a:spcBef>
              <a:spcAft>
                <a:spcPts val="900"/>
              </a:spcAft>
              <a:buClr>
                <a:srgbClr val="0075BC"/>
              </a:buClr>
              <a:buSzPct val="125000"/>
            </a:pPr>
            <a:r>
              <a:rPr lang="en-US" sz="1400" b="1" dirty="0">
                <a:solidFill>
                  <a:schemeClr val="tx2"/>
                </a:solidFill>
                <a:cs typeface="Times New Roman"/>
              </a:rPr>
              <a:t>Slight reductions in workforce, payrolls </a:t>
            </a:r>
            <a:r>
              <a:rPr lang="en-US" sz="1400" dirty="0">
                <a:solidFill>
                  <a:schemeClr val="tx2"/>
                </a:solidFill>
                <a:cs typeface="Times New Roman"/>
              </a:rPr>
              <a:t>should reduce losses</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First quarter results show -1.25% rate reduction</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Increased exposure for healthcare, construction, food and agriculture </a:t>
            </a:r>
            <a:r>
              <a:rPr lang="en-US" sz="1400" dirty="0" smtClean="0">
                <a:solidFill>
                  <a:srgbClr val="535353"/>
                </a:solidFill>
                <a:ea typeface="Calibri" panose="020F0502020204030204" pitchFamily="34" charset="0"/>
              </a:rPr>
              <a:t>workers</a:t>
            </a:r>
            <a:r>
              <a:rPr lang="en-US" sz="1400" dirty="0">
                <a:solidFill>
                  <a:srgbClr val="535353"/>
                </a:solidFill>
                <a:ea typeface="Calibri" panose="020F0502020204030204" pitchFamily="34" charset="0"/>
              </a:rPr>
              <a:t>	</a:t>
            </a:r>
          </a:p>
          <a:p>
            <a:pPr marL="228600" lvl="5">
              <a:spcBef>
                <a:spcPts val="0"/>
              </a:spcBef>
              <a:spcAft>
                <a:spcPts val="900"/>
              </a:spcAft>
              <a:buClr>
                <a:srgbClr val="0075BC"/>
              </a:buClr>
              <a:buSzPct val="125000"/>
            </a:pPr>
            <a:r>
              <a:rPr lang="en-US" sz="1400" b="1" dirty="0">
                <a:solidFill>
                  <a:schemeClr val="tx2"/>
                </a:solidFill>
                <a:cs typeface="Times New Roman"/>
              </a:rPr>
              <a:t>Extension of presumptions for all employees to include losses </a:t>
            </a:r>
            <a:r>
              <a:rPr lang="en-US" sz="1400" b="1" dirty="0" smtClean="0">
                <a:solidFill>
                  <a:schemeClr val="tx2"/>
                </a:solidFill>
                <a:cs typeface="Times New Roman"/>
              </a:rPr>
              <a:t>from</a:t>
            </a:r>
            <a:br>
              <a:rPr lang="en-US" sz="1400" b="1" dirty="0" smtClean="0">
                <a:solidFill>
                  <a:schemeClr val="tx2"/>
                </a:solidFill>
                <a:cs typeface="Times New Roman"/>
              </a:rPr>
            </a:br>
            <a:r>
              <a:rPr lang="en-US" sz="1400" b="1" dirty="0" smtClean="0">
                <a:solidFill>
                  <a:schemeClr val="tx2"/>
                </a:solidFill>
                <a:cs typeface="Times New Roman"/>
              </a:rPr>
              <a:t>the Pandemic</a:t>
            </a:r>
          </a:p>
          <a:p>
            <a:pPr marL="401638" lvl="5" indent="-171450">
              <a:spcBef>
                <a:spcPts val="0"/>
              </a:spcBef>
              <a:spcAft>
                <a:spcPts val="900"/>
              </a:spcAft>
              <a:buClr>
                <a:srgbClr val="0075BC"/>
              </a:buClr>
              <a:buSzPct val="90000"/>
              <a:buFont typeface="Symbol" panose="05050102010706020507" pitchFamily="18" charset="2"/>
              <a:buChar char=""/>
            </a:pPr>
            <a:r>
              <a:rPr lang="en-US" sz="1400" b="1" dirty="0" smtClean="0">
                <a:solidFill>
                  <a:srgbClr val="535353"/>
                </a:solidFill>
                <a:ea typeface="Calibri" panose="020F0502020204030204" pitchFamily="34" charset="0"/>
              </a:rPr>
              <a:t>Cost </a:t>
            </a:r>
            <a:r>
              <a:rPr lang="en-US" sz="1400" b="1" dirty="0">
                <a:solidFill>
                  <a:srgbClr val="535353"/>
                </a:solidFill>
                <a:ea typeface="Calibri" panose="020F0502020204030204" pitchFamily="34" charset="0"/>
              </a:rPr>
              <a:t>$1-80 billion US</a:t>
            </a:r>
          </a:p>
          <a:p>
            <a:pPr marL="401638" lvl="5" indent="-171450">
              <a:spcBef>
                <a:spcPts val="0"/>
              </a:spcBef>
              <a:spcAft>
                <a:spcPts val="900"/>
              </a:spcAft>
              <a:buClr>
                <a:srgbClr val="0075BC"/>
              </a:buClr>
              <a:buSzPct val="90000"/>
              <a:buFont typeface="Symbol" panose="05050102010706020507" pitchFamily="18" charset="2"/>
              <a:buChar char=""/>
            </a:pPr>
            <a:r>
              <a:rPr lang="en-US" sz="1400" b="1" dirty="0" smtClean="0">
                <a:solidFill>
                  <a:srgbClr val="535353"/>
                </a:solidFill>
                <a:ea typeface="Calibri" panose="020F0502020204030204" pitchFamily="34" charset="0"/>
              </a:rPr>
              <a:t>Cost </a:t>
            </a:r>
            <a:r>
              <a:rPr lang="en-US" sz="1400" b="1" dirty="0">
                <a:solidFill>
                  <a:srgbClr val="535353"/>
                </a:solidFill>
                <a:ea typeface="Calibri" panose="020F0502020204030204" pitchFamily="34" charset="0"/>
              </a:rPr>
              <a:t>$2-34 billion </a:t>
            </a:r>
            <a:r>
              <a:rPr lang="en-US" sz="1400" b="1" dirty="0" smtClean="0">
                <a:solidFill>
                  <a:srgbClr val="535353"/>
                </a:solidFill>
                <a:ea typeface="Calibri" panose="020F0502020204030204" pitchFamily="34" charset="0"/>
              </a:rPr>
              <a:t>(for CA which represents </a:t>
            </a:r>
            <a:r>
              <a:rPr lang="en-US" sz="1400" dirty="0" smtClean="0">
                <a:solidFill>
                  <a:srgbClr val="535353"/>
                </a:solidFill>
                <a:ea typeface="Calibri" panose="020F0502020204030204" pitchFamily="34" charset="0"/>
              </a:rPr>
              <a:t>approx</a:t>
            </a:r>
            <a:r>
              <a:rPr lang="en-US" sz="1400" dirty="0">
                <a:solidFill>
                  <a:srgbClr val="535353"/>
                </a:solidFill>
                <a:ea typeface="Calibri" panose="020F0502020204030204" pitchFamily="34" charset="0"/>
              </a:rPr>
              <a:t>. 20% </a:t>
            </a:r>
            <a:r>
              <a:rPr lang="en-US" sz="1400" dirty="0" smtClean="0">
                <a:solidFill>
                  <a:srgbClr val="535353"/>
                </a:solidFill>
                <a:ea typeface="Calibri" panose="020F0502020204030204" pitchFamily="34" charset="0"/>
              </a:rPr>
              <a:t>of </a:t>
            </a:r>
            <a:r>
              <a:rPr lang="en-US" sz="1400" dirty="0">
                <a:solidFill>
                  <a:srgbClr val="535353"/>
                </a:solidFill>
                <a:ea typeface="Calibri" panose="020F0502020204030204" pitchFamily="34" charset="0"/>
              </a:rPr>
              <a:t>written premium) </a:t>
            </a:r>
          </a:p>
          <a:p>
            <a:pPr marL="228600" lvl="5">
              <a:spcBef>
                <a:spcPts val="0"/>
              </a:spcBef>
              <a:spcAft>
                <a:spcPts val="900"/>
              </a:spcAft>
              <a:buClr>
                <a:srgbClr val="0075BC"/>
              </a:buClr>
              <a:buSzPct val="125000"/>
            </a:pPr>
            <a:r>
              <a:rPr lang="en-US" sz="1400" b="1" dirty="0">
                <a:solidFill>
                  <a:schemeClr val="tx2"/>
                </a:solidFill>
                <a:cs typeface="Times New Roman"/>
              </a:rPr>
              <a:t>Too many variables to predict impact of COVID-19 on Insurance Industry</a:t>
            </a:r>
          </a:p>
          <a:p>
            <a:pPr marL="228600" lvl="5">
              <a:spcBef>
                <a:spcPts val="0"/>
              </a:spcBef>
              <a:spcAft>
                <a:spcPts val="900"/>
              </a:spcAft>
              <a:buClr>
                <a:srgbClr val="0075BC"/>
              </a:buClr>
              <a:buSzPct val="125000"/>
            </a:pPr>
            <a:r>
              <a:rPr lang="en-US" sz="1400" b="1" dirty="0" smtClean="0">
                <a:solidFill>
                  <a:schemeClr val="tx2"/>
                </a:solidFill>
                <a:cs typeface="Times New Roman"/>
              </a:rPr>
              <a:t>Few </a:t>
            </a:r>
            <a:r>
              <a:rPr lang="en-US" sz="1400" b="1" dirty="0">
                <a:solidFill>
                  <a:schemeClr val="tx2"/>
                </a:solidFill>
                <a:cs typeface="Times New Roman"/>
              </a:rPr>
              <a:t>Workers’ Compensation COVID-19 Claims to date</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Single largest claim we have seen for a client was $500,000 </a:t>
            </a:r>
            <a:r>
              <a:rPr lang="en-US" sz="1400" smtClean="0">
                <a:solidFill>
                  <a:srgbClr val="535353"/>
                </a:solidFill>
                <a:ea typeface="Calibri" panose="020F0502020204030204" pitchFamily="34" charset="0"/>
              </a:rPr>
              <a:t>for an employee </a:t>
            </a:r>
            <a:r>
              <a:rPr lang="en-US" sz="1400" dirty="0">
                <a:solidFill>
                  <a:srgbClr val="535353"/>
                </a:solidFill>
                <a:ea typeface="Calibri" panose="020F0502020204030204" pitchFamily="34" charset="0"/>
              </a:rPr>
              <a:t>on respirator in ICU</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Handful </a:t>
            </a:r>
            <a:r>
              <a:rPr lang="en-US" sz="1400" dirty="0">
                <a:solidFill>
                  <a:srgbClr val="535353"/>
                </a:solidFill>
                <a:ea typeface="Calibri" panose="020F0502020204030204" pitchFamily="34" charset="0"/>
              </a:rPr>
              <a:t>of other claims with low reserves</a:t>
            </a:r>
          </a:p>
          <a:p>
            <a:pPr marL="228600" lvl="5">
              <a:spcBef>
                <a:spcPts val="0"/>
              </a:spcBef>
              <a:spcAft>
                <a:spcPts val="900"/>
              </a:spcAft>
              <a:buClr>
                <a:srgbClr val="0075BC"/>
              </a:buClr>
              <a:buSzPct val="125000"/>
            </a:pPr>
            <a:r>
              <a:rPr lang="en-US" sz="1400" b="1" dirty="0" smtClean="0">
                <a:solidFill>
                  <a:schemeClr val="tx2"/>
                </a:solidFill>
                <a:cs typeface="Times New Roman"/>
              </a:rPr>
              <a:t>Excess </a:t>
            </a:r>
            <a:r>
              <a:rPr lang="en-US" sz="1400" b="1" dirty="0">
                <a:solidFill>
                  <a:schemeClr val="tx2"/>
                </a:solidFill>
                <a:cs typeface="Times New Roman"/>
              </a:rPr>
              <a:t>Workers’ Compensation is largely loss rated</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Good </a:t>
            </a:r>
            <a:r>
              <a:rPr lang="en-US" sz="1400" dirty="0">
                <a:solidFill>
                  <a:srgbClr val="535353"/>
                </a:solidFill>
                <a:ea typeface="Calibri" panose="020F0502020204030204" pitchFamily="34" charset="0"/>
              </a:rPr>
              <a:t>news for </a:t>
            </a:r>
            <a:r>
              <a:rPr lang="en-US" sz="1400" dirty="0" smtClean="0">
                <a:solidFill>
                  <a:srgbClr val="535353"/>
                </a:solidFill>
                <a:ea typeface="Calibri" panose="020F0502020204030204" pitchFamily="34" charset="0"/>
              </a:rPr>
              <a:t>many!</a:t>
            </a:r>
            <a:endParaRPr lang="en-US" sz="1400" dirty="0">
              <a:solidFill>
                <a:srgbClr val="535353"/>
              </a:solidFill>
              <a:ea typeface="Calibri" panose="020F0502020204030204" pitchFamily="34" charset="0"/>
            </a:endParaRPr>
          </a:p>
          <a:p>
            <a:pPr marL="401638" lvl="5" indent="-171450">
              <a:spcBef>
                <a:spcPts val="0"/>
              </a:spcBef>
              <a:spcAft>
                <a:spcPts val="900"/>
              </a:spcAft>
              <a:buClr>
                <a:srgbClr val="0075BC"/>
              </a:buClr>
              <a:buSzPct val="90000"/>
              <a:buFont typeface="Symbol" panose="05050102010706020507" pitchFamily="18" charset="2"/>
              <a:buChar char=""/>
            </a:pPr>
            <a:endParaRPr lang="en-US" sz="1400" dirty="0">
              <a:solidFill>
                <a:srgbClr val="535353"/>
              </a:solidFill>
              <a:ea typeface="Calibri" panose="020F0502020204030204" pitchFamily="34" charset="0"/>
            </a:endParaRPr>
          </a:p>
          <a:p>
            <a:pPr marL="401638" lvl="5" indent="-171450">
              <a:spcBef>
                <a:spcPts val="0"/>
              </a:spcBef>
              <a:spcAft>
                <a:spcPts val="900"/>
              </a:spcAft>
              <a:buClr>
                <a:srgbClr val="0075BC"/>
              </a:buClr>
              <a:buSzPct val="90000"/>
              <a:buFont typeface="Symbol" panose="05050102010706020507" pitchFamily="18" charset="2"/>
              <a:buChar char=""/>
            </a:pPr>
            <a:endParaRPr lang="en-US" sz="1400" dirty="0">
              <a:solidFill>
                <a:srgbClr val="535353"/>
              </a:solidFill>
              <a:ea typeface="Calibri" panose="020F0502020204030204" pitchFamily="34" charset="0"/>
            </a:endParaRPr>
          </a:p>
        </p:txBody>
      </p:sp>
      <p:pic>
        <p:nvPicPr>
          <p:cNvPr id="5" name="Picture 2" descr="https://www.mercurynews.com/wp-content/uploads/2019/10/California_Presidential_Election_Tax_Returns_34809-1.jpg?w=4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214" y="2572403"/>
            <a:ext cx="192807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40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46065"/>
            <a:ext cx="5546373" cy="592185"/>
          </a:xfrm>
        </p:spPr>
        <p:txBody>
          <a:bodyPr>
            <a:noAutofit/>
          </a:bodyPr>
          <a:lstStyle/>
          <a:p>
            <a:r>
              <a:rPr lang="en-US" sz="3600" dirty="0" smtClean="0"/>
              <a:t>Questions?</a:t>
            </a:r>
            <a:endParaRPr lang="en-US" sz="3600" dirty="0"/>
          </a:p>
        </p:txBody>
      </p:sp>
      <p:sp>
        <p:nvSpPr>
          <p:cNvPr id="4" name="Rectangle 3"/>
          <p:cNvSpPr/>
          <p:nvPr/>
        </p:nvSpPr>
        <p:spPr>
          <a:xfrm>
            <a:off x="228600" y="1219200"/>
            <a:ext cx="5105400" cy="1169551"/>
          </a:xfrm>
          <a:prstGeom prst="rect">
            <a:avLst/>
          </a:prstGeom>
        </p:spPr>
        <p:txBody>
          <a:bodyPr wrap="square">
            <a:spAutoFit/>
          </a:bodyPr>
          <a:lstStyle/>
          <a:p>
            <a:pPr>
              <a:spcBef>
                <a:spcPct val="0"/>
              </a:spcBef>
            </a:pPr>
            <a:endParaRPr lang="en-US" altLang="en-US" sz="1400" b="1" dirty="0" smtClean="0"/>
          </a:p>
          <a:p>
            <a:pPr>
              <a:spcBef>
                <a:spcPct val="0"/>
              </a:spcBef>
            </a:pPr>
            <a:r>
              <a:rPr lang="en-US" altLang="en-US" sz="1400" b="1" dirty="0" smtClean="0"/>
              <a:t>                                          </a:t>
            </a:r>
          </a:p>
          <a:p>
            <a:pPr>
              <a:spcBef>
                <a:spcPct val="0"/>
              </a:spcBef>
            </a:pPr>
            <a:endParaRPr lang="en-US" altLang="en-US" sz="1400" b="1" dirty="0"/>
          </a:p>
          <a:p>
            <a:pPr>
              <a:spcBef>
                <a:spcPct val="0"/>
              </a:spcBef>
            </a:pPr>
            <a:r>
              <a:rPr lang="en-US" altLang="en-US" sz="1400" b="1" dirty="0" smtClean="0"/>
              <a:t>                                   Closing Comments</a:t>
            </a:r>
          </a:p>
          <a:p>
            <a:pPr>
              <a:spcBef>
                <a:spcPct val="0"/>
              </a:spcBef>
            </a:pPr>
            <a:endParaRPr lang="en-US" altLang="en-US" sz="1400" b="1" dirty="0" smtClean="0"/>
          </a:p>
        </p:txBody>
      </p:sp>
    </p:spTree>
    <p:extLst>
      <p:ext uri="{BB962C8B-B14F-4D97-AF65-F5344CB8AC3E}">
        <p14:creationId xmlns:p14="http://schemas.microsoft.com/office/powerpoint/2010/main" val="25759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idx="14"/>
          </p:nvPr>
        </p:nvSpPr>
        <p:spPr>
          <a:xfrm>
            <a:off x="228600" y="899160"/>
            <a:ext cx="7772400" cy="4640013"/>
          </a:xfrm>
        </p:spPr>
        <p:txBody>
          <a:bodyPr>
            <a:normAutofit/>
          </a:bodyPr>
          <a:lstStyle/>
          <a:p>
            <a:pPr marL="228600" indent="-228600">
              <a:buClr>
                <a:srgbClr val="0075BC"/>
              </a:buClr>
              <a:buSzPct val="125000"/>
              <a:buFont typeface="Arial"/>
              <a:buChar char="•"/>
            </a:pPr>
            <a:r>
              <a:rPr lang="en-US" sz="1400" dirty="0"/>
              <a:t>2020  The most challenging year the Insurance Industry has faced in 15 years</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Social inflation, low interest rates, catastrophic </a:t>
            </a:r>
            <a:r>
              <a:rPr lang="en-US" sz="1400" smtClean="0">
                <a:solidFill>
                  <a:srgbClr val="535353"/>
                </a:solidFill>
                <a:ea typeface="Calibri" panose="020F0502020204030204" pitchFamily="34" charset="0"/>
              </a:rPr>
              <a:t>losses </a:t>
            </a:r>
            <a:endParaRPr lang="en-US" sz="1400" dirty="0">
              <a:solidFill>
                <a:srgbClr val="FF0000"/>
              </a:solidFill>
              <a:ea typeface="Calibri" panose="020F0502020204030204" pitchFamily="34" charset="0"/>
            </a:endParaRPr>
          </a:p>
          <a:p>
            <a:pPr marL="228600" indent="-228600">
              <a:buClr>
                <a:srgbClr val="0075BC"/>
              </a:buClr>
              <a:buSzPct val="125000"/>
              <a:buFont typeface="Arial"/>
              <a:buChar char="•"/>
            </a:pPr>
            <a:r>
              <a:rPr lang="en-US" sz="1400" dirty="0"/>
              <a:t>Before the Corona Virus hit rates were hardening</a:t>
            </a:r>
          </a:p>
          <a:p>
            <a:pPr marL="401638" lvl="5" indent="-171450">
              <a:spcBef>
                <a:spcPts val="0"/>
              </a:spcBef>
              <a:spcAft>
                <a:spcPts val="900"/>
              </a:spcAft>
              <a:buClr>
                <a:srgbClr val="0075BC"/>
              </a:buClr>
              <a:buFont typeface="Symbol" panose="05050102010706020507" pitchFamily="18" charset="2"/>
              <a:buChar char=""/>
            </a:pPr>
            <a:r>
              <a:rPr lang="en-US" sz="1400" dirty="0">
                <a:solidFill>
                  <a:srgbClr val="535353"/>
                </a:solidFill>
                <a:ea typeface="Calibri" panose="020F0502020204030204" pitchFamily="34" charset="0"/>
              </a:rPr>
              <a:t>10 years of rate reductions</a:t>
            </a:r>
          </a:p>
          <a:p>
            <a:pPr marL="401638" lvl="5" indent="-171450">
              <a:spcBef>
                <a:spcPts val="0"/>
              </a:spcBef>
              <a:spcAft>
                <a:spcPts val="900"/>
              </a:spcAft>
              <a:buClr>
                <a:srgbClr val="0075BC"/>
              </a:buClr>
              <a:buFont typeface="Symbol" panose="05050102010706020507" pitchFamily="18" charset="2"/>
              <a:buChar char=""/>
            </a:pPr>
            <a:r>
              <a:rPr lang="en-US" sz="1400" dirty="0">
                <a:solidFill>
                  <a:srgbClr val="535353"/>
                </a:solidFill>
                <a:ea typeface="Calibri" panose="020F0502020204030204" pitchFamily="34" charset="0"/>
              </a:rPr>
              <a:t>Eroding carrier profits</a:t>
            </a:r>
          </a:p>
          <a:p>
            <a:pPr marL="401638" lvl="5" indent="-171450">
              <a:spcBef>
                <a:spcPts val="0"/>
              </a:spcBef>
              <a:spcAft>
                <a:spcPts val="900"/>
              </a:spcAft>
              <a:buClr>
                <a:srgbClr val="0075BC"/>
              </a:buClr>
              <a:buFont typeface="Symbol" panose="05050102010706020507" pitchFamily="18" charset="2"/>
              <a:buChar char=""/>
            </a:pPr>
            <a:r>
              <a:rPr lang="en-US" sz="1400" dirty="0">
                <a:solidFill>
                  <a:srgbClr val="535353"/>
                </a:solidFill>
                <a:ea typeface="Calibri" panose="020F0502020204030204" pitchFamily="34" charset="0"/>
              </a:rPr>
              <a:t>Low to no investment income</a:t>
            </a:r>
          </a:p>
          <a:p>
            <a:pPr marL="401638" lvl="5" indent="-171450">
              <a:spcBef>
                <a:spcPts val="0"/>
              </a:spcBef>
              <a:spcAft>
                <a:spcPts val="900"/>
              </a:spcAft>
              <a:buClr>
                <a:srgbClr val="0075BC"/>
              </a:buClr>
              <a:buFont typeface="Symbol" panose="05050102010706020507" pitchFamily="18" charset="2"/>
              <a:buChar char=""/>
            </a:pPr>
            <a:r>
              <a:rPr lang="en-US" sz="1400" dirty="0">
                <a:solidFill>
                  <a:srgbClr val="535353"/>
                </a:solidFill>
                <a:ea typeface="Calibri" panose="020F0502020204030204" pitchFamily="34" charset="0"/>
              </a:rPr>
              <a:t>Increased losses: Law Enforcement, Employment Practices, Wild Fires, Hurricanes, Tornadoes, grounding of Boeing 737 MAX…</a:t>
            </a:r>
          </a:p>
          <a:p>
            <a:pPr marL="228600" indent="-228600">
              <a:buClr>
                <a:srgbClr val="0075BC"/>
              </a:buClr>
              <a:buFont typeface="Arial"/>
              <a:buChar char="•"/>
            </a:pPr>
            <a:r>
              <a:rPr lang="en-US" sz="1400" dirty="0"/>
              <a:t>COVID-19 had a huge financial impact on Government</a:t>
            </a:r>
          </a:p>
          <a:p>
            <a:pPr marL="401638" lvl="5" indent="-171450">
              <a:spcBef>
                <a:spcPts val="0"/>
              </a:spcBef>
              <a:spcAft>
                <a:spcPts val="900"/>
              </a:spcAft>
              <a:buClr>
                <a:srgbClr val="0075BC"/>
              </a:buClr>
              <a:buFont typeface="Symbol" panose="05050102010706020507" pitchFamily="18" charset="2"/>
              <a:buChar char=""/>
            </a:pPr>
            <a:r>
              <a:rPr lang="en-US" sz="1400" dirty="0">
                <a:solidFill>
                  <a:srgbClr val="535353"/>
                </a:solidFill>
                <a:ea typeface="Calibri" panose="020F0502020204030204" pitchFamily="34" charset="0"/>
              </a:rPr>
              <a:t>Average budget and revenue reductions of 20-30%</a:t>
            </a:r>
          </a:p>
          <a:p>
            <a:pPr marL="401638" lvl="5" indent="-171450">
              <a:spcBef>
                <a:spcPts val="0"/>
              </a:spcBef>
              <a:spcAft>
                <a:spcPts val="900"/>
              </a:spcAft>
              <a:buClr>
                <a:srgbClr val="0075BC"/>
              </a:buClr>
              <a:buFont typeface="Symbol" panose="05050102010706020507" pitchFamily="18" charset="2"/>
              <a:buChar char=""/>
            </a:pPr>
            <a:r>
              <a:rPr lang="en-US" sz="1400" dirty="0">
                <a:solidFill>
                  <a:srgbClr val="535353"/>
                </a:solidFill>
                <a:ea typeface="Calibri" panose="020F0502020204030204" pitchFamily="34" charset="0"/>
              </a:rPr>
              <a:t>Estimations of immediate impact are $50-80 billion in claims </a:t>
            </a:r>
          </a:p>
          <a:p>
            <a:pPr marL="401638" lvl="5" indent="-171450">
              <a:spcBef>
                <a:spcPts val="0"/>
              </a:spcBef>
              <a:spcAft>
                <a:spcPts val="900"/>
              </a:spcAft>
              <a:buClr>
                <a:srgbClr val="0075BC"/>
              </a:buClr>
              <a:buFont typeface="Symbol" panose="05050102010706020507" pitchFamily="18" charset="2"/>
              <a:buChar char=""/>
            </a:pPr>
            <a:r>
              <a:rPr lang="en-US" sz="1400" dirty="0">
                <a:solidFill>
                  <a:srgbClr val="535353"/>
                </a:solidFill>
                <a:ea typeface="Calibri" panose="020F0502020204030204" pitchFamily="34" charset="0"/>
              </a:rPr>
              <a:t>Uncertainty of when we will have a Vaccine</a:t>
            </a:r>
          </a:p>
        </p:txBody>
      </p:sp>
      <p:sp>
        <p:nvSpPr>
          <p:cNvPr id="5" name="Rectangle 4"/>
          <p:cNvSpPr/>
          <p:nvPr/>
        </p:nvSpPr>
        <p:spPr>
          <a:xfrm>
            <a:off x="899651" y="5511154"/>
            <a:ext cx="6238568" cy="584775"/>
          </a:xfrm>
          <a:prstGeom prst="rect">
            <a:avLst/>
          </a:prstGeom>
        </p:spPr>
        <p:txBody>
          <a:bodyPr wrap="square">
            <a:spAutoFit/>
          </a:bodyPr>
          <a:lstStyle/>
          <a:p>
            <a:pPr lvl="1" algn="ctr"/>
            <a:r>
              <a:rPr lang="en-US" sz="1600" b="1" i="1" dirty="0">
                <a:latin typeface="+mj-lt"/>
              </a:rPr>
              <a:t>“We are still in the middle of a crisis and have yet to </a:t>
            </a:r>
            <a:r>
              <a:rPr lang="en-US" sz="1600" b="1" i="1" dirty="0" smtClean="0">
                <a:latin typeface="+mj-lt"/>
              </a:rPr>
              <a:t>see</a:t>
            </a:r>
          </a:p>
          <a:p>
            <a:pPr lvl="1" algn="ctr"/>
            <a:r>
              <a:rPr lang="en-US" sz="1600" b="1" i="1" dirty="0" smtClean="0">
                <a:latin typeface="+mj-lt"/>
              </a:rPr>
              <a:t>what </a:t>
            </a:r>
            <a:r>
              <a:rPr lang="en-US" sz="1600" b="1" i="1" dirty="0">
                <a:latin typeface="+mj-lt"/>
              </a:rPr>
              <a:t>the second and third waves will do.” </a:t>
            </a:r>
          </a:p>
        </p:txBody>
      </p:sp>
    </p:spTree>
    <p:extLst>
      <p:ext uri="{BB962C8B-B14F-4D97-AF65-F5344CB8AC3E}">
        <p14:creationId xmlns:p14="http://schemas.microsoft.com/office/powerpoint/2010/main" val="196011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sz="quarter" idx="13"/>
          </p:nvPr>
        </p:nvSpPr>
        <p:spPr/>
        <p:txBody>
          <a:bodyPr/>
          <a:lstStyle/>
          <a:p>
            <a:r>
              <a:rPr lang="en-US" dirty="0" smtClean="0"/>
              <a:t>Social Inflation is a major contribution</a:t>
            </a:r>
            <a:endParaRPr lang="en-US" dirty="0"/>
          </a:p>
        </p:txBody>
      </p:sp>
      <p:sp>
        <p:nvSpPr>
          <p:cNvPr id="2" name="Content Placeholder 1"/>
          <p:cNvSpPr>
            <a:spLocks noGrp="1"/>
          </p:cNvSpPr>
          <p:nvPr>
            <p:ph type="body" sz="quarter" idx="14"/>
          </p:nvPr>
        </p:nvSpPr>
        <p:spPr/>
        <p:txBody>
          <a:bodyPr>
            <a:normAutofit/>
          </a:bodyPr>
          <a:lstStyle/>
          <a:p>
            <a:pPr marL="228600" lvl="5">
              <a:spcBef>
                <a:spcPts val="0"/>
              </a:spcBef>
              <a:spcAft>
                <a:spcPts val="900"/>
              </a:spcAft>
              <a:buClr>
                <a:srgbClr val="0075BC"/>
              </a:buClr>
              <a:buSzPct val="125000"/>
            </a:pPr>
            <a:r>
              <a:rPr lang="en-US" sz="1400" dirty="0" smtClean="0">
                <a:solidFill>
                  <a:schemeClr val="tx2"/>
                </a:solidFill>
                <a:cs typeface="Times New Roman"/>
              </a:rPr>
              <a:t>“</a:t>
            </a:r>
            <a:r>
              <a:rPr lang="en-US" sz="1400" b="1" dirty="0">
                <a:solidFill>
                  <a:schemeClr val="tx2"/>
                </a:solidFill>
                <a:cs typeface="Times New Roman"/>
              </a:rPr>
              <a:t>Social inflation </a:t>
            </a:r>
            <a:r>
              <a:rPr lang="en-US" sz="1400" dirty="0">
                <a:solidFill>
                  <a:schemeClr val="tx2"/>
                </a:solidFill>
                <a:cs typeface="Times New Roman"/>
              </a:rPr>
              <a:t>is one of the latest buzzwords in insurance. It describes the rising claims costs resulting from things like increasing litigation, broader definitions of liability, more plaintiff-friendly legal decisions, and larger compensatory jury awards.”</a:t>
            </a:r>
          </a:p>
          <a:p>
            <a:pPr marL="228600" lvl="5">
              <a:spcBef>
                <a:spcPts val="0"/>
              </a:spcBef>
              <a:spcAft>
                <a:spcPts val="900"/>
              </a:spcAft>
              <a:buClr>
                <a:srgbClr val="0075BC"/>
              </a:buClr>
              <a:buSzPct val="125000"/>
            </a:pPr>
            <a:r>
              <a:rPr lang="en-US" sz="1400" dirty="0" smtClean="0">
                <a:solidFill>
                  <a:schemeClr val="tx2"/>
                </a:solidFill>
                <a:cs typeface="Times New Roman"/>
              </a:rPr>
              <a:t>“</a:t>
            </a:r>
            <a:r>
              <a:rPr lang="en-US" sz="1400" dirty="0">
                <a:solidFill>
                  <a:schemeClr val="tx2"/>
                </a:solidFill>
                <a:cs typeface="Times New Roman"/>
              </a:rPr>
              <a:t>Social inflation comes from a number of things, including how juries are composed these days. The jury composition impacts the outcomes of verdicts in a big way.”</a:t>
            </a:r>
          </a:p>
          <a:p>
            <a:pPr marL="228600" lvl="5">
              <a:spcBef>
                <a:spcPts val="0"/>
              </a:spcBef>
              <a:spcAft>
                <a:spcPts val="900"/>
              </a:spcAft>
              <a:buClr>
                <a:srgbClr val="0075BC"/>
              </a:buClr>
              <a:buSzPct val="125000"/>
            </a:pPr>
            <a:r>
              <a:rPr lang="en-US" sz="1400" dirty="0" smtClean="0">
                <a:solidFill>
                  <a:schemeClr val="tx2"/>
                </a:solidFill>
                <a:cs typeface="Times New Roman"/>
              </a:rPr>
              <a:t>“</a:t>
            </a:r>
            <a:r>
              <a:rPr lang="en-US" sz="1400" dirty="0">
                <a:solidFill>
                  <a:schemeClr val="tx2"/>
                </a:solidFill>
                <a:cs typeface="Times New Roman"/>
              </a:rPr>
              <a:t>The </a:t>
            </a:r>
            <a:r>
              <a:rPr lang="en-US" sz="1400" dirty="0" err="1">
                <a:solidFill>
                  <a:schemeClr val="tx2"/>
                </a:solidFill>
                <a:cs typeface="Times New Roman"/>
              </a:rPr>
              <a:t>biproduct</a:t>
            </a:r>
            <a:r>
              <a:rPr lang="en-US" sz="1400" dirty="0">
                <a:solidFill>
                  <a:schemeClr val="tx2"/>
                </a:solidFill>
                <a:cs typeface="Times New Roman"/>
              </a:rPr>
              <a:t> of this is something that’s always existed, but seems magnified now, which is the targeting of large corporate risks and governmental agencies.”</a:t>
            </a:r>
          </a:p>
          <a:p>
            <a:pPr marL="228600" lvl="5">
              <a:spcBef>
                <a:spcPts val="0"/>
              </a:spcBef>
              <a:spcAft>
                <a:spcPts val="900"/>
              </a:spcAft>
              <a:buClr>
                <a:srgbClr val="0075BC"/>
              </a:buClr>
              <a:buSzPct val="125000"/>
            </a:pPr>
            <a:r>
              <a:rPr lang="en-US" sz="1400" dirty="0" smtClean="0">
                <a:solidFill>
                  <a:schemeClr val="tx2"/>
                </a:solidFill>
                <a:cs typeface="Times New Roman"/>
              </a:rPr>
              <a:t>“</a:t>
            </a:r>
            <a:r>
              <a:rPr lang="en-US" sz="1400" dirty="0">
                <a:solidFill>
                  <a:schemeClr val="tx2"/>
                </a:solidFill>
                <a:cs typeface="Times New Roman"/>
              </a:rPr>
              <a:t>Over the past few years it has worsened while plaintiff bars develop psychology-based strategies to trigger juries.”</a:t>
            </a:r>
          </a:p>
          <a:p>
            <a:pPr marL="228600" lvl="5">
              <a:spcBef>
                <a:spcPts val="0"/>
              </a:spcBef>
              <a:spcAft>
                <a:spcPts val="900"/>
              </a:spcAft>
              <a:buClr>
                <a:srgbClr val="0075BC"/>
              </a:buClr>
              <a:buSzPct val="125000"/>
            </a:pPr>
            <a:r>
              <a:rPr lang="en-US" sz="1400" dirty="0" smtClean="0">
                <a:solidFill>
                  <a:schemeClr val="tx2"/>
                </a:solidFill>
                <a:cs typeface="Times New Roman"/>
              </a:rPr>
              <a:t>“</a:t>
            </a:r>
            <a:r>
              <a:rPr lang="en-US" sz="1400" dirty="0">
                <a:solidFill>
                  <a:schemeClr val="tx2"/>
                </a:solidFill>
                <a:cs typeface="Times New Roman"/>
              </a:rPr>
              <a:t>Studies have shown plaintiff awards above $5 million have increased at a rapid pace over last years.”  </a:t>
            </a:r>
          </a:p>
        </p:txBody>
      </p:sp>
    </p:spTree>
    <p:extLst>
      <p:ext uri="{BB962C8B-B14F-4D97-AF65-F5344CB8AC3E}">
        <p14:creationId xmlns:p14="http://schemas.microsoft.com/office/powerpoint/2010/main" val="3876626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Liability Insurance</a:t>
            </a:r>
            <a:endParaRPr lang="en-US" dirty="0"/>
          </a:p>
        </p:txBody>
      </p:sp>
      <p:sp>
        <p:nvSpPr>
          <p:cNvPr id="2" name="Content Placeholder 1"/>
          <p:cNvSpPr>
            <a:spLocks noGrp="1"/>
          </p:cNvSpPr>
          <p:nvPr>
            <p:ph idx="14"/>
          </p:nvPr>
        </p:nvSpPr>
        <p:spPr>
          <a:xfrm>
            <a:off x="466725" y="1320800"/>
            <a:ext cx="5467350" cy="5308600"/>
          </a:xfrm>
        </p:spPr>
        <p:txBody>
          <a:bodyPr>
            <a:noAutofit/>
          </a:bodyPr>
          <a:lstStyle/>
          <a:p>
            <a:pPr marL="228600" lvl="5">
              <a:lnSpc>
                <a:spcPct val="120000"/>
              </a:lnSpc>
              <a:spcBef>
                <a:spcPts val="0"/>
              </a:spcBef>
              <a:spcAft>
                <a:spcPts val="900"/>
              </a:spcAft>
              <a:buClr>
                <a:srgbClr val="0075BC"/>
              </a:buClr>
              <a:buSzPct val="125000"/>
            </a:pPr>
            <a:r>
              <a:rPr lang="en-US" sz="1400" b="1" dirty="0" smtClean="0">
                <a:solidFill>
                  <a:schemeClr val="tx2"/>
                </a:solidFill>
                <a:cs typeface="Times New Roman"/>
              </a:rPr>
              <a:t>Average </a:t>
            </a:r>
            <a:r>
              <a:rPr lang="en-US" sz="1400" b="1" dirty="0">
                <a:solidFill>
                  <a:schemeClr val="tx2"/>
                </a:solidFill>
                <a:cs typeface="Times New Roman"/>
              </a:rPr>
              <a:t>US increase 21% </a:t>
            </a:r>
            <a:r>
              <a:rPr lang="en-US" sz="1400" dirty="0">
                <a:solidFill>
                  <a:schemeClr val="tx2"/>
                </a:solidFill>
                <a:cs typeface="Times New Roman"/>
              </a:rPr>
              <a:t>- the largest increase since 2012</a:t>
            </a:r>
          </a:p>
          <a:p>
            <a:pPr marL="228600" lvl="5">
              <a:lnSpc>
                <a:spcPct val="120000"/>
              </a:lnSpc>
              <a:spcBef>
                <a:spcPts val="0"/>
              </a:spcBef>
              <a:spcAft>
                <a:spcPts val="900"/>
              </a:spcAft>
              <a:buClr>
                <a:srgbClr val="0075BC"/>
              </a:buClr>
              <a:buSzPct val="125000"/>
            </a:pPr>
            <a:r>
              <a:rPr lang="en-US" sz="1400" b="1" dirty="0" smtClean="0">
                <a:solidFill>
                  <a:schemeClr val="tx2"/>
                </a:solidFill>
                <a:cs typeface="Times New Roman"/>
              </a:rPr>
              <a:t>Average </a:t>
            </a:r>
            <a:r>
              <a:rPr lang="en-US" sz="1400" b="1" dirty="0">
                <a:solidFill>
                  <a:schemeClr val="tx2"/>
                </a:solidFill>
                <a:cs typeface="Times New Roman"/>
              </a:rPr>
              <a:t>renewal increase </a:t>
            </a:r>
            <a:r>
              <a:rPr lang="en-US" sz="1400" b="1" dirty="0" smtClean="0">
                <a:solidFill>
                  <a:schemeClr val="tx2"/>
                </a:solidFill>
                <a:cs typeface="Times New Roman"/>
              </a:rPr>
              <a:t>with Police, Fire &amp; Public Works 60</a:t>
            </a:r>
            <a:r>
              <a:rPr lang="en-US" sz="1400" b="1" dirty="0">
                <a:solidFill>
                  <a:schemeClr val="tx2"/>
                </a:solidFill>
                <a:cs typeface="Times New Roman"/>
              </a:rPr>
              <a:t>%</a:t>
            </a:r>
          </a:p>
          <a:p>
            <a:pPr marL="228600" lvl="5">
              <a:lnSpc>
                <a:spcPct val="120000"/>
              </a:lnSpc>
              <a:spcBef>
                <a:spcPts val="0"/>
              </a:spcBef>
              <a:spcAft>
                <a:spcPts val="900"/>
              </a:spcAft>
              <a:buClr>
                <a:srgbClr val="0075BC"/>
              </a:buClr>
              <a:buSzPct val="125000"/>
            </a:pPr>
            <a:r>
              <a:rPr lang="en-US" sz="1400" b="1" dirty="0">
                <a:solidFill>
                  <a:schemeClr val="tx2"/>
                </a:solidFill>
                <a:cs typeface="Times New Roman"/>
              </a:rPr>
              <a:t>Median average Verdict for top 50 cases doubled</a:t>
            </a:r>
          </a:p>
          <a:p>
            <a:pPr marL="228600" lvl="5">
              <a:lnSpc>
                <a:spcPct val="120000"/>
              </a:lnSpc>
              <a:spcBef>
                <a:spcPts val="0"/>
              </a:spcBef>
              <a:spcAft>
                <a:spcPts val="900"/>
              </a:spcAft>
              <a:buClr>
                <a:srgbClr val="0075BC"/>
              </a:buClr>
              <a:buSzPct val="125000"/>
            </a:pPr>
            <a:r>
              <a:rPr lang="en-US" sz="1400" b="1" dirty="0">
                <a:solidFill>
                  <a:schemeClr val="tx2"/>
                </a:solidFill>
                <a:cs typeface="Times New Roman"/>
              </a:rPr>
              <a:t>Issues: </a:t>
            </a:r>
          </a:p>
          <a:p>
            <a:pPr marL="401638" lvl="5" indent="-171450">
              <a:lnSpc>
                <a:spcPct val="120000"/>
              </a:lnSpc>
              <a:spcBef>
                <a:spcPts val="0"/>
              </a:spcBef>
              <a:spcAft>
                <a:spcPts val="900"/>
              </a:spcAft>
              <a:buClr>
                <a:srgbClr val="0075BC"/>
              </a:buClr>
              <a:buSzPct val="90000"/>
              <a:buFont typeface="Symbol" panose="05050102010706020507" pitchFamily="18" charset="2"/>
              <a:buChar char=""/>
            </a:pPr>
            <a:r>
              <a:rPr lang="en-US" sz="1400" b="1" dirty="0">
                <a:solidFill>
                  <a:srgbClr val="535353"/>
                </a:solidFill>
                <a:ea typeface="Calibri" panose="020F0502020204030204" pitchFamily="34" charset="0"/>
              </a:rPr>
              <a:t>Claims severity with Multi-million dollar </a:t>
            </a:r>
            <a:r>
              <a:rPr lang="en-US" sz="1400" dirty="0">
                <a:solidFill>
                  <a:srgbClr val="535353"/>
                </a:solidFill>
                <a:ea typeface="Calibri" panose="020F0502020204030204" pitchFamily="34" charset="0"/>
              </a:rPr>
              <a:t>settlements by </a:t>
            </a:r>
            <a:r>
              <a:rPr lang="en-US" sz="1400" dirty="0" smtClean="0">
                <a:solidFill>
                  <a:srgbClr val="535353"/>
                </a:solidFill>
                <a:ea typeface="Calibri" panose="020F0502020204030204" pitchFamily="34" charset="0"/>
              </a:rPr>
              <a:t>sympathetic </a:t>
            </a:r>
            <a:r>
              <a:rPr lang="en-US" sz="1400" dirty="0">
                <a:solidFill>
                  <a:srgbClr val="535353"/>
                </a:solidFill>
                <a:ea typeface="Calibri" panose="020F0502020204030204" pitchFamily="34" charset="0"/>
              </a:rPr>
              <a:t>juries and no Tort Reform expected</a:t>
            </a:r>
          </a:p>
          <a:p>
            <a:pPr marL="401638" lvl="5" indent="-171450">
              <a:lnSpc>
                <a:spcPct val="120000"/>
              </a:lnSpc>
              <a:spcBef>
                <a:spcPts val="0"/>
              </a:spcBef>
              <a:spcAft>
                <a:spcPts val="900"/>
              </a:spcAft>
              <a:buClr>
                <a:srgbClr val="0075BC"/>
              </a:buClr>
              <a:buSzPct val="90000"/>
              <a:buFont typeface="Symbol" panose="05050102010706020507" pitchFamily="18" charset="2"/>
              <a:buChar char=""/>
            </a:pPr>
            <a:r>
              <a:rPr lang="en-US" sz="1400" b="1" dirty="0">
                <a:solidFill>
                  <a:srgbClr val="535353"/>
                </a:solidFill>
                <a:ea typeface="Calibri" panose="020F0502020204030204" pitchFamily="34" charset="0"/>
              </a:rPr>
              <a:t>Law Enforcement Liability</a:t>
            </a:r>
          </a:p>
          <a:p>
            <a:pPr marL="631825" lvl="6" indent="-231775">
              <a:lnSpc>
                <a:spcPct val="120000"/>
              </a:lnSpc>
              <a:spcBef>
                <a:spcPts val="0"/>
              </a:spcBef>
              <a:spcAft>
                <a:spcPts val="900"/>
              </a:spcAft>
              <a:buClr>
                <a:srgbClr val="0075BC"/>
              </a:buClr>
              <a:buSzPct val="90000"/>
              <a:buFont typeface="Courier New" panose="02070309020205020404" pitchFamily="49" charset="0"/>
              <a:buChar char="o"/>
            </a:pPr>
            <a:r>
              <a:rPr lang="en-US" sz="1400" dirty="0">
                <a:solidFill>
                  <a:srgbClr val="535353"/>
                </a:solidFill>
                <a:ea typeface="Calibri" panose="020F0502020204030204" pitchFamily="34" charset="0"/>
              </a:rPr>
              <a:t>Carriers non-renew writing LEL</a:t>
            </a:r>
          </a:p>
          <a:p>
            <a:pPr marL="631825" lvl="2" indent="-231775">
              <a:lnSpc>
                <a:spcPct val="120000"/>
              </a:lnSpc>
              <a:buSzPct val="90000"/>
              <a:buFont typeface="Courier New" panose="02070309020205020404" pitchFamily="49" charset="0"/>
              <a:buChar char="o"/>
            </a:pPr>
            <a:r>
              <a:rPr lang="en-US" sz="1400" dirty="0"/>
              <a:t>Mandatory $5 million minimum LEL SIR</a:t>
            </a:r>
          </a:p>
          <a:p>
            <a:pPr marL="631825" lvl="2" indent="-231775">
              <a:lnSpc>
                <a:spcPct val="120000"/>
              </a:lnSpc>
              <a:buSzPct val="90000"/>
              <a:buFont typeface="Courier New" panose="02070309020205020404" pitchFamily="49" charset="0"/>
              <a:buChar char="o"/>
            </a:pPr>
            <a:r>
              <a:rPr lang="en-US" sz="1400" dirty="0"/>
              <a:t>Carriers price based on worst case </a:t>
            </a:r>
            <a:r>
              <a:rPr lang="en-US" sz="1400" dirty="0" smtClean="0"/>
              <a:t>scenario and </a:t>
            </a:r>
            <a:r>
              <a:rPr lang="en-US" sz="1400" dirty="0"/>
              <a:t>predict the worse verdict.</a:t>
            </a:r>
          </a:p>
          <a:p>
            <a:pPr marL="914400" lvl="2" indent="-285750">
              <a:lnSpc>
                <a:spcPct val="120000"/>
              </a:lnSpc>
              <a:buSzPct val="90000"/>
              <a:buFont typeface="Wingdings" panose="05000000000000000000" pitchFamily="2" charset="2"/>
              <a:buChar char="Ø"/>
            </a:pPr>
            <a:r>
              <a:rPr lang="en-US" sz="1400" dirty="0" smtClean="0"/>
              <a:t>George </a:t>
            </a:r>
            <a:r>
              <a:rPr lang="en-US" sz="1400" dirty="0"/>
              <a:t>Floyd</a:t>
            </a:r>
          </a:p>
          <a:p>
            <a:pPr marL="914400" lvl="2" indent="-285750">
              <a:lnSpc>
                <a:spcPct val="120000"/>
              </a:lnSpc>
              <a:buSzPct val="90000"/>
              <a:buFont typeface="Wingdings" panose="05000000000000000000" pitchFamily="2" charset="2"/>
              <a:buChar char="Ø"/>
            </a:pPr>
            <a:r>
              <a:rPr lang="en-US" sz="1400" dirty="0" smtClean="0"/>
              <a:t>Jacob </a:t>
            </a:r>
            <a:r>
              <a:rPr lang="en-US" sz="1400" dirty="0"/>
              <a:t>Blake</a:t>
            </a:r>
          </a:p>
          <a:p>
            <a:pPr marL="914400" lvl="2" indent="-285750">
              <a:lnSpc>
                <a:spcPct val="120000"/>
              </a:lnSpc>
              <a:buSzPct val="90000"/>
              <a:buFont typeface="Wingdings" panose="05000000000000000000" pitchFamily="2" charset="2"/>
              <a:buChar char="Ø"/>
            </a:pPr>
            <a:r>
              <a:rPr lang="en-US" sz="1400" dirty="0" smtClean="0"/>
              <a:t>Breonna Taylor</a:t>
            </a:r>
            <a:endParaRPr lang="en-US" sz="1400" dirty="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454" y="2516529"/>
            <a:ext cx="2422232" cy="2203450"/>
          </a:xfrm>
          <a:prstGeom prst="rect">
            <a:avLst/>
          </a:prstGeom>
        </p:spPr>
      </p:pic>
      <p:sp>
        <p:nvSpPr>
          <p:cNvPr id="7" name="TextBox 6"/>
          <p:cNvSpPr txBox="1"/>
          <p:nvPr/>
        </p:nvSpPr>
        <p:spPr>
          <a:xfrm>
            <a:off x="6372286" y="4719979"/>
            <a:ext cx="2438400" cy="1169551"/>
          </a:xfrm>
          <a:prstGeom prst="rect">
            <a:avLst/>
          </a:prstGeom>
          <a:noFill/>
        </p:spPr>
        <p:txBody>
          <a:bodyPr wrap="square" rtlCol="0">
            <a:spAutoFit/>
          </a:bodyPr>
          <a:lstStyle/>
          <a:p>
            <a:pPr algn="ctr"/>
            <a:r>
              <a:rPr lang="en-US" sz="2800" dirty="0" smtClean="0">
                <a:solidFill>
                  <a:srgbClr val="0070C0"/>
                </a:solidFill>
              </a:rPr>
              <a:t>60% </a:t>
            </a:r>
          </a:p>
          <a:p>
            <a:pPr algn="ctr"/>
            <a:r>
              <a:rPr lang="en-US" sz="1400" dirty="0" smtClean="0">
                <a:solidFill>
                  <a:srgbClr val="0070C0"/>
                </a:solidFill>
              </a:rPr>
              <a:t>average increase for </a:t>
            </a:r>
          </a:p>
          <a:p>
            <a:pPr algn="ctr"/>
            <a:r>
              <a:rPr lang="en-US" sz="1400" dirty="0" smtClean="0">
                <a:solidFill>
                  <a:srgbClr val="0070C0"/>
                </a:solidFill>
              </a:rPr>
              <a:t>Public Entity Liability</a:t>
            </a:r>
          </a:p>
          <a:p>
            <a:pPr algn="ctr"/>
            <a:r>
              <a:rPr lang="en-US" sz="1400" dirty="0" smtClean="0">
                <a:solidFill>
                  <a:srgbClr val="0070C0"/>
                </a:solidFill>
              </a:rPr>
              <a:t> as of July 2020</a:t>
            </a:r>
            <a:endParaRPr lang="en-US" sz="1400" dirty="0">
              <a:solidFill>
                <a:srgbClr val="0070C0"/>
              </a:solidFill>
            </a:endParaRPr>
          </a:p>
        </p:txBody>
      </p:sp>
    </p:spTree>
    <p:extLst>
      <p:ext uri="{BB962C8B-B14F-4D97-AF65-F5344CB8AC3E}">
        <p14:creationId xmlns:p14="http://schemas.microsoft.com/office/powerpoint/2010/main" val="310106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Liability Insurance</a:t>
            </a:r>
            <a:endParaRPr lang="en-US" dirty="0"/>
          </a:p>
        </p:txBody>
      </p:sp>
      <p:sp>
        <p:nvSpPr>
          <p:cNvPr id="2" name="Content Placeholder 1"/>
          <p:cNvSpPr>
            <a:spLocks noGrp="1"/>
          </p:cNvSpPr>
          <p:nvPr>
            <p:ph idx="14"/>
          </p:nvPr>
        </p:nvSpPr>
        <p:spPr>
          <a:xfrm>
            <a:off x="228600" y="1174750"/>
            <a:ext cx="8401050" cy="4984750"/>
          </a:xfrm>
        </p:spPr>
        <p:txBody>
          <a:bodyPr>
            <a:noAutofit/>
          </a:bodyPr>
          <a:lstStyle/>
          <a:p>
            <a:pPr marL="401638" lvl="5" indent="-171450">
              <a:spcBef>
                <a:spcPts val="0"/>
              </a:spcBef>
              <a:spcAft>
                <a:spcPts val="900"/>
              </a:spcAft>
              <a:buClr>
                <a:srgbClr val="0075BC"/>
              </a:buClr>
              <a:buSzPct val="90000"/>
              <a:buFont typeface="Symbol" panose="05050102010706020507" pitchFamily="18" charset="2"/>
              <a:buChar char=""/>
            </a:pPr>
            <a:r>
              <a:rPr lang="en-US" sz="1400" b="1" dirty="0" smtClean="0">
                <a:solidFill>
                  <a:srgbClr val="535353"/>
                </a:solidFill>
                <a:ea typeface="Calibri" panose="020F0502020204030204" pitchFamily="34" charset="0"/>
              </a:rPr>
              <a:t>Employment </a:t>
            </a:r>
            <a:r>
              <a:rPr lang="en-US" sz="1400" b="1" dirty="0">
                <a:solidFill>
                  <a:srgbClr val="535353"/>
                </a:solidFill>
                <a:ea typeface="Calibri" panose="020F0502020204030204" pitchFamily="34" charset="0"/>
              </a:rPr>
              <a:t>Practice Liability claim’s on the rise</a:t>
            </a:r>
          </a:p>
          <a:p>
            <a:pPr marL="631825" lvl="2" indent="-231775">
              <a:buSzPct val="90000"/>
              <a:buFont typeface="Courier New" panose="02070309020205020404" pitchFamily="49" charset="0"/>
              <a:buChar char="o"/>
            </a:pPr>
            <a:r>
              <a:rPr lang="en-US" sz="1400" dirty="0"/>
              <a:t>Layoffs and reductions in work hours  due to budget cuts from COVID</a:t>
            </a:r>
          </a:p>
          <a:p>
            <a:pPr marL="631825" lvl="2" indent="-231775">
              <a:buSzPct val="90000"/>
              <a:buFont typeface="Courier New" panose="02070309020205020404" pitchFamily="49" charset="0"/>
              <a:buChar char="o"/>
            </a:pPr>
            <a:r>
              <a:rPr lang="en-US" sz="1400" dirty="0"/>
              <a:t>#Me Too movement</a:t>
            </a:r>
          </a:p>
          <a:p>
            <a:pPr marL="631825" lvl="2" indent="-231775">
              <a:buSzPct val="90000"/>
              <a:buFont typeface="Courier New" panose="02070309020205020404" pitchFamily="49" charset="0"/>
              <a:buChar char="o"/>
            </a:pPr>
            <a:r>
              <a:rPr lang="en-US" sz="1400" dirty="0"/>
              <a:t>Rise in employee activism – equal pay, workplace harassment</a:t>
            </a:r>
          </a:p>
          <a:p>
            <a:pPr marL="401638" lvl="5" indent="-171450">
              <a:spcBef>
                <a:spcPts val="0"/>
              </a:spcBef>
              <a:spcAft>
                <a:spcPts val="900"/>
              </a:spcAft>
              <a:buClr>
                <a:srgbClr val="0075BC"/>
              </a:buClr>
              <a:buSzPct val="90000"/>
              <a:buFont typeface="Symbol" panose="05050102010706020507" pitchFamily="18" charset="2"/>
              <a:buChar char=""/>
            </a:pPr>
            <a:r>
              <a:rPr lang="en-US" sz="1400" b="1" dirty="0">
                <a:solidFill>
                  <a:srgbClr val="535353"/>
                </a:solidFill>
                <a:ea typeface="Calibri" panose="020F0502020204030204" pitchFamily="34" charset="0"/>
              </a:rPr>
              <a:t>Sexual Abuse/Molestation</a:t>
            </a:r>
            <a:r>
              <a:rPr lang="en-US" sz="1400" dirty="0">
                <a:solidFill>
                  <a:srgbClr val="535353"/>
                </a:solidFill>
                <a:ea typeface="Calibri" panose="020F0502020204030204" pitchFamily="34" charset="0"/>
              </a:rPr>
              <a:t> coverage is almost non-existent</a:t>
            </a:r>
          </a:p>
          <a:p>
            <a:pPr marL="631825" lvl="2" indent="-231775">
              <a:buSzPct val="90000"/>
              <a:buFont typeface="Courier New" panose="02070309020205020404" pitchFamily="49" charset="0"/>
              <a:buChar char="o"/>
            </a:pPr>
            <a:r>
              <a:rPr lang="en-US" sz="1400" dirty="0"/>
              <a:t>AB 218 allows victims of child abuse up to age 40 to file </a:t>
            </a:r>
          </a:p>
          <a:p>
            <a:pPr marL="401638" lvl="5" indent="-171450">
              <a:spcBef>
                <a:spcPts val="0"/>
              </a:spcBef>
              <a:spcAft>
                <a:spcPts val="900"/>
              </a:spcAft>
              <a:buClr>
                <a:srgbClr val="0075BC"/>
              </a:buClr>
              <a:buSzPct val="90000"/>
              <a:buFont typeface="Symbol" panose="05050102010706020507" pitchFamily="18" charset="2"/>
              <a:buChar char=""/>
            </a:pPr>
            <a:r>
              <a:rPr lang="en-US" sz="1400" b="1" dirty="0">
                <a:solidFill>
                  <a:srgbClr val="535353"/>
                </a:solidFill>
                <a:ea typeface="Calibri" panose="020F0502020204030204" pitchFamily="34" charset="0"/>
              </a:rPr>
              <a:t>Push for Qualified Immunity to bring suits against Police Officers</a:t>
            </a:r>
          </a:p>
          <a:p>
            <a:pPr marL="631825" lvl="2" indent="-231775">
              <a:buSzPct val="90000"/>
              <a:buFont typeface="Courier New" panose="02070309020205020404" pitchFamily="49" charset="0"/>
              <a:buChar char="o"/>
            </a:pPr>
            <a:r>
              <a:rPr lang="en-US" sz="1400" dirty="0"/>
              <a:t>Civil charges to be brought against officers’ personally, </a:t>
            </a:r>
            <a:r>
              <a:rPr lang="en-US" sz="1400" dirty="0" smtClean="0"/>
              <a:t>for </a:t>
            </a:r>
            <a:r>
              <a:rPr lang="en-US" sz="1400" dirty="0"/>
              <a:t>excessive force and misconduct.</a:t>
            </a:r>
          </a:p>
          <a:p>
            <a:pPr marL="228600" lvl="5">
              <a:spcBef>
                <a:spcPts val="0"/>
              </a:spcBef>
              <a:spcAft>
                <a:spcPts val="900"/>
              </a:spcAft>
              <a:buClr>
                <a:srgbClr val="0075BC"/>
              </a:buClr>
              <a:buSzPct val="125000"/>
            </a:pPr>
            <a:r>
              <a:rPr lang="en-US" sz="1400" b="1" dirty="0">
                <a:solidFill>
                  <a:schemeClr val="tx2"/>
                </a:solidFill>
                <a:cs typeface="Times New Roman"/>
              </a:rPr>
              <a:t>Start the renewal process early 60-90 days before quote due date</a:t>
            </a:r>
          </a:p>
          <a:p>
            <a:pPr marL="401638" lvl="5" indent="-171450">
              <a:spcBef>
                <a:spcPts val="0"/>
              </a:spcBef>
              <a:spcAft>
                <a:spcPts val="900"/>
              </a:spcAft>
              <a:buClr>
                <a:srgbClr val="0075BC"/>
              </a:buClr>
              <a:buSzPct val="90000"/>
              <a:buFont typeface="Symbol" panose="05050102010706020507" pitchFamily="18" charset="2"/>
              <a:buChar char=""/>
            </a:pPr>
            <a:r>
              <a:rPr lang="en-US" sz="1400" b="1" dirty="0">
                <a:solidFill>
                  <a:srgbClr val="535353"/>
                </a:solidFill>
                <a:ea typeface="Calibri" panose="020F0502020204030204" pitchFamily="34" charset="0"/>
              </a:rPr>
              <a:t>Carriers will prioritize submissions </a:t>
            </a:r>
          </a:p>
          <a:p>
            <a:pPr marL="401638" lvl="5" indent="-171450">
              <a:spcBef>
                <a:spcPts val="0"/>
              </a:spcBef>
              <a:spcAft>
                <a:spcPts val="900"/>
              </a:spcAft>
              <a:buClr>
                <a:srgbClr val="0075BC"/>
              </a:buClr>
              <a:buSzPct val="90000"/>
              <a:buFont typeface="Symbol" panose="05050102010706020507" pitchFamily="18" charset="2"/>
              <a:buChar char=""/>
            </a:pPr>
            <a:r>
              <a:rPr lang="en-US" sz="1400" b="1" dirty="0">
                <a:solidFill>
                  <a:srgbClr val="535353"/>
                </a:solidFill>
                <a:ea typeface="Calibri" panose="020F0502020204030204" pitchFamily="34" charset="0"/>
              </a:rPr>
              <a:t>Deliver quality submissions</a:t>
            </a:r>
          </a:p>
          <a:p>
            <a:pPr marL="631825" lvl="2" indent="-231775">
              <a:buSzPct val="90000"/>
              <a:buFont typeface="Courier New" panose="02070309020205020404" pitchFamily="49" charset="0"/>
              <a:buChar char="o"/>
            </a:pPr>
            <a:r>
              <a:rPr lang="en-US" sz="1400" dirty="0"/>
              <a:t>Full loss details</a:t>
            </a:r>
          </a:p>
          <a:p>
            <a:pPr marL="631825" lvl="2" indent="-231775">
              <a:buSzPct val="90000"/>
              <a:buFont typeface="Courier New" panose="02070309020205020404" pitchFamily="49" charset="0"/>
              <a:buChar char="o"/>
            </a:pPr>
            <a:r>
              <a:rPr lang="en-US" sz="1400" dirty="0"/>
              <a:t>Listing of all Law Enforcement trainings, such as: Excessive Force, high speed chases, </a:t>
            </a:r>
            <a:r>
              <a:rPr lang="en-US" sz="1400" dirty="0" smtClean="0"/>
              <a:t/>
            </a:r>
            <a:br>
              <a:rPr lang="en-US" sz="1400" dirty="0" smtClean="0"/>
            </a:br>
            <a:r>
              <a:rPr lang="en-US" sz="1400" dirty="0" smtClean="0"/>
              <a:t>policy </a:t>
            </a:r>
            <a:r>
              <a:rPr lang="en-US" sz="1400" dirty="0"/>
              <a:t>on choke holds and Employment Practices and Harassment trainings</a:t>
            </a:r>
            <a:r>
              <a:rPr lang="en-US" sz="1400" dirty="0" smtClean="0"/>
              <a:t>.</a:t>
            </a:r>
            <a:endParaRPr lang="en-US" sz="1400" dirty="0">
              <a:solidFill>
                <a:schemeClr val="tx2"/>
              </a:solidFill>
            </a:endParaRPr>
          </a:p>
        </p:txBody>
      </p:sp>
    </p:spTree>
    <p:extLst>
      <p:ext uri="{BB962C8B-B14F-4D97-AF65-F5344CB8AC3E}">
        <p14:creationId xmlns:p14="http://schemas.microsoft.com/office/powerpoint/2010/main" val="146931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Automobile Liability</a:t>
            </a:r>
            <a:endParaRPr lang="en-US" dirty="0"/>
          </a:p>
        </p:txBody>
      </p:sp>
      <p:sp>
        <p:nvSpPr>
          <p:cNvPr id="2" name="Content Placeholder 1"/>
          <p:cNvSpPr>
            <a:spLocks noGrp="1"/>
          </p:cNvSpPr>
          <p:nvPr>
            <p:ph idx="14"/>
          </p:nvPr>
        </p:nvSpPr>
        <p:spPr>
          <a:xfrm>
            <a:off x="228600" y="1174750"/>
            <a:ext cx="8401050" cy="4984750"/>
          </a:xfrm>
        </p:spPr>
        <p:txBody>
          <a:bodyPr>
            <a:noAutofit/>
          </a:bodyPr>
          <a:lstStyle/>
          <a:p>
            <a:pPr marL="228600" lvl="5">
              <a:spcBef>
                <a:spcPts val="0"/>
              </a:spcBef>
              <a:spcAft>
                <a:spcPts val="900"/>
              </a:spcAft>
              <a:buClr>
                <a:srgbClr val="0075BC"/>
              </a:buClr>
              <a:buSzPct val="125000"/>
            </a:pPr>
            <a:r>
              <a:rPr lang="en-US" sz="1400" b="1" dirty="0" smtClean="0">
                <a:solidFill>
                  <a:schemeClr val="tx2"/>
                </a:solidFill>
                <a:cs typeface="Times New Roman"/>
              </a:rPr>
              <a:t>Automobile </a:t>
            </a:r>
            <a:r>
              <a:rPr lang="en-US" sz="1400" b="1" dirty="0">
                <a:solidFill>
                  <a:schemeClr val="tx2"/>
                </a:solidFill>
                <a:cs typeface="Times New Roman"/>
              </a:rPr>
              <a:t>Liability </a:t>
            </a:r>
            <a:r>
              <a:rPr lang="en-US" sz="1400" dirty="0">
                <a:solidFill>
                  <a:schemeClr val="tx2"/>
                </a:solidFill>
                <a:cs typeface="Times New Roman"/>
              </a:rPr>
              <a:t>– Minimum US Increase 7-20%</a:t>
            </a:r>
          </a:p>
          <a:p>
            <a:pPr marL="401638" lvl="5" indent="-171450">
              <a:spcBef>
                <a:spcPts val="0"/>
              </a:spcBef>
              <a:spcAft>
                <a:spcPts val="900"/>
              </a:spcAft>
              <a:buClr>
                <a:srgbClr val="0075BC"/>
              </a:buClr>
              <a:buSzPct val="90000"/>
              <a:buFont typeface="Symbol" panose="05050102010706020507" pitchFamily="18" charset="2"/>
              <a:buChar char=""/>
            </a:pPr>
            <a:r>
              <a:rPr lang="en-US" sz="1400" b="1" dirty="0">
                <a:solidFill>
                  <a:srgbClr val="535353"/>
                </a:solidFill>
                <a:ea typeface="Calibri" panose="020F0502020204030204" pitchFamily="34" charset="0"/>
              </a:rPr>
              <a:t>Loss leaders:</a:t>
            </a:r>
          </a:p>
          <a:p>
            <a:pPr marL="631825" lvl="2" indent="-231775">
              <a:buSzPct val="90000"/>
              <a:buFont typeface="Courier New" panose="02070309020205020404" pitchFamily="49" charset="0"/>
              <a:buChar char="o"/>
            </a:pPr>
            <a:r>
              <a:rPr lang="en-US" sz="1400" dirty="0"/>
              <a:t>Distracted driving</a:t>
            </a:r>
          </a:p>
          <a:p>
            <a:pPr marL="631825" lvl="2" indent="-231775">
              <a:buSzPct val="90000"/>
              <a:buFont typeface="Courier New" panose="02070309020205020404" pitchFamily="49" charset="0"/>
              <a:buChar char="o"/>
            </a:pPr>
            <a:r>
              <a:rPr lang="en-US" sz="1400" dirty="0"/>
              <a:t>High speed chases</a:t>
            </a:r>
          </a:p>
          <a:p>
            <a:pPr marL="631825" lvl="2" indent="-231775">
              <a:buSzPct val="90000"/>
              <a:buFont typeface="Courier New" panose="02070309020205020404" pitchFamily="49" charset="0"/>
              <a:buChar char="o"/>
            </a:pPr>
            <a:r>
              <a:rPr lang="en-US" sz="1400" dirty="0"/>
              <a:t>Drivers asleep at the wheel </a:t>
            </a:r>
          </a:p>
          <a:p>
            <a:pPr marL="631825" lvl="2" indent="-231775">
              <a:buSzPct val="90000"/>
              <a:buFont typeface="Courier New" panose="02070309020205020404" pitchFamily="49" charset="0"/>
              <a:buChar char="o"/>
            </a:pPr>
            <a:r>
              <a:rPr lang="en-US" sz="1400" dirty="0"/>
              <a:t>Mechanical fires</a:t>
            </a:r>
          </a:p>
          <a:p>
            <a:pPr marL="228600" lvl="5">
              <a:spcBef>
                <a:spcPts val="0"/>
              </a:spcBef>
              <a:spcAft>
                <a:spcPts val="900"/>
              </a:spcAft>
              <a:buClr>
                <a:srgbClr val="0075BC"/>
              </a:buClr>
              <a:buSzPct val="125000"/>
            </a:pPr>
            <a:r>
              <a:rPr lang="en-US" sz="1400" b="1" dirty="0">
                <a:solidFill>
                  <a:schemeClr val="tx2"/>
                </a:solidFill>
                <a:cs typeface="Times New Roman"/>
              </a:rPr>
              <a:t>Automobile PD </a:t>
            </a:r>
            <a:r>
              <a:rPr lang="en-US" sz="1400" dirty="0">
                <a:solidFill>
                  <a:schemeClr val="tx2"/>
                </a:solidFill>
                <a:cs typeface="Times New Roman"/>
              </a:rPr>
              <a:t>– 10-25% </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Increased cost to repair/replace municipal vehicles with modern technologies as cameras, radios, computers and other expensive electronics. </a:t>
            </a:r>
          </a:p>
          <a:p>
            <a:pPr marL="631825" lvl="2" indent="-231775">
              <a:buSzPct val="90000"/>
              <a:buFont typeface="Courier New" panose="02070309020205020404" pitchFamily="49" charset="0"/>
              <a:buChar char="o"/>
            </a:pPr>
            <a:r>
              <a:rPr lang="en-US" sz="1400" dirty="0" smtClean="0"/>
              <a:t>Fire engines, paramedic vans,  hazmat fire truck,  water tender, bull dozers </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Few carriers interested in writing new business</a:t>
            </a:r>
          </a:p>
          <a:p>
            <a:pPr marL="631825" lvl="2" indent="-231775">
              <a:buSzPct val="90000"/>
              <a:buFont typeface="Courier New" panose="02070309020205020404" pitchFamily="49" charset="0"/>
              <a:buChar char="o"/>
            </a:pPr>
            <a:r>
              <a:rPr lang="en-US" sz="1400" dirty="0" smtClean="0"/>
              <a:t>Auto </a:t>
            </a:r>
            <a:r>
              <a:rPr lang="en-US" sz="1400" dirty="0"/>
              <a:t>PD marketplace restricting from 3 or 4 markets down to 3 or 2</a:t>
            </a:r>
          </a:p>
          <a:p>
            <a:pPr marL="631825" lvl="2" indent="-231775">
              <a:buSzPct val="90000"/>
              <a:buFont typeface="Courier New" panose="02070309020205020404" pitchFamily="49" charset="0"/>
              <a:buChar char="o"/>
            </a:pPr>
            <a:r>
              <a:rPr lang="en-US" sz="1400" dirty="0" smtClean="0"/>
              <a:t>One major </a:t>
            </a:r>
            <a:r>
              <a:rPr lang="en-US" sz="1400" dirty="0"/>
              <a:t>Auto PD player </a:t>
            </a:r>
            <a:r>
              <a:rPr lang="en-US" sz="1400" dirty="0" smtClean="0"/>
              <a:t>– exited the marketplace in 2020 </a:t>
            </a:r>
            <a:endParaRPr lang="en-US" sz="1400" dirty="0">
              <a:solidFill>
                <a:schemeClr val="tx2"/>
              </a:solidFill>
            </a:endParaRPr>
          </a:p>
        </p:txBody>
      </p:sp>
    </p:spTree>
    <p:extLst>
      <p:ext uri="{BB962C8B-B14F-4D97-AF65-F5344CB8AC3E}">
        <p14:creationId xmlns:p14="http://schemas.microsoft.com/office/powerpoint/2010/main" val="14609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Property</a:t>
            </a:r>
            <a:r>
              <a:rPr lang="en-US" dirty="0"/>
              <a:t>, </a:t>
            </a:r>
            <a:r>
              <a:rPr lang="en-US" dirty="0" err="1"/>
              <a:t>Earthmovement</a:t>
            </a:r>
            <a:r>
              <a:rPr lang="en-US" dirty="0"/>
              <a:t> &amp; Flood (DIC</a:t>
            </a:r>
            <a:r>
              <a:rPr lang="en-US" dirty="0" smtClean="0"/>
              <a:t>)</a:t>
            </a:r>
            <a:endParaRPr lang="en-US" dirty="0"/>
          </a:p>
        </p:txBody>
      </p:sp>
      <p:sp>
        <p:nvSpPr>
          <p:cNvPr id="2" name="Content Placeholder 1"/>
          <p:cNvSpPr>
            <a:spLocks noGrp="1"/>
          </p:cNvSpPr>
          <p:nvPr>
            <p:ph idx="14"/>
          </p:nvPr>
        </p:nvSpPr>
        <p:spPr>
          <a:xfrm>
            <a:off x="228600" y="1174750"/>
            <a:ext cx="8401050" cy="4984750"/>
          </a:xfrm>
        </p:spPr>
        <p:txBody>
          <a:bodyPr>
            <a:noAutofit/>
          </a:bodyPr>
          <a:lstStyle/>
          <a:p>
            <a:pPr marL="228600" lvl="5">
              <a:spcBef>
                <a:spcPts val="0"/>
              </a:spcBef>
              <a:spcAft>
                <a:spcPts val="900"/>
              </a:spcAft>
              <a:buClr>
                <a:srgbClr val="0075BC"/>
              </a:buClr>
              <a:buSzPct val="125000"/>
            </a:pPr>
            <a:r>
              <a:rPr lang="en-US" sz="1400" b="1" dirty="0" smtClean="0">
                <a:solidFill>
                  <a:schemeClr val="tx2"/>
                </a:solidFill>
                <a:cs typeface="Times New Roman"/>
              </a:rPr>
              <a:t>85</a:t>
            </a:r>
            <a:r>
              <a:rPr lang="en-US" sz="1400" b="1" dirty="0">
                <a:solidFill>
                  <a:schemeClr val="tx2"/>
                </a:solidFill>
                <a:cs typeface="Times New Roman"/>
              </a:rPr>
              <a:t>% of clients see increases in rate</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Public sector rates increase, with 20% being the average</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Rate increases based on losses, construction and valuations</a:t>
            </a:r>
          </a:p>
          <a:p>
            <a:pPr marL="228600" lvl="5">
              <a:spcBef>
                <a:spcPts val="0"/>
              </a:spcBef>
              <a:spcAft>
                <a:spcPts val="900"/>
              </a:spcAft>
              <a:buClr>
                <a:srgbClr val="0075BC"/>
              </a:buClr>
              <a:buSzPct val="125000"/>
            </a:pPr>
            <a:r>
              <a:rPr lang="en-US" sz="1400" b="1" dirty="0" smtClean="0">
                <a:solidFill>
                  <a:schemeClr val="tx2"/>
                </a:solidFill>
                <a:cs typeface="Times New Roman"/>
              </a:rPr>
              <a:t>2020 </a:t>
            </a:r>
            <a:r>
              <a:rPr lang="en-US" sz="1400" b="1" dirty="0">
                <a:solidFill>
                  <a:schemeClr val="tx2"/>
                </a:solidFill>
                <a:cs typeface="Times New Roman"/>
              </a:rPr>
              <a:t>Wildfires set new records burning 4 million acres,  up from 2 million in 2018</a:t>
            </a:r>
            <a:r>
              <a:rPr lang="en-US" sz="1400" b="1" dirty="0" smtClean="0">
                <a:solidFill>
                  <a:schemeClr val="tx2"/>
                </a:solidFill>
                <a:cs typeface="Times New Roman"/>
              </a:rPr>
              <a:t>.</a:t>
            </a:r>
            <a:endParaRPr lang="en-US" sz="1400" b="1" dirty="0">
              <a:solidFill>
                <a:schemeClr val="tx2"/>
              </a:solidFill>
              <a:cs typeface="Times New Roman"/>
            </a:endParaRP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About </a:t>
            </a:r>
            <a:r>
              <a:rPr lang="en-US" sz="1400" dirty="0">
                <a:solidFill>
                  <a:srgbClr val="535353"/>
                </a:solidFill>
                <a:ea typeface="Calibri" panose="020F0502020204030204" pitchFamily="34" charset="0"/>
              </a:rPr>
              <a:t>$18 billion in costs </a:t>
            </a:r>
          </a:p>
          <a:p>
            <a:pPr marL="228600" lvl="5">
              <a:spcBef>
                <a:spcPts val="0"/>
              </a:spcBef>
              <a:spcAft>
                <a:spcPts val="900"/>
              </a:spcAft>
              <a:buClr>
                <a:srgbClr val="0075BC"/>
              </a:buClr>
              <a:buSzPct val="125000"/>
            </a:pPr>
            <a:r>
              <a:rPr lang="en-US" sz="1400" b="1" dirty="0">
                <a:solidFill>
                  <a:schemeClr val="tx2"/>
                </a:solidFill>
                <a:cs typeface="Times New Roman"/>
              </a:rPr>
              <a:t>Major carriers abandon the marketplace</a:t>
            </a:r>
          </a:p>
          <a:p>
            <a:pPr marL="228600" lvl="5">
              <a:spcBef>
                <a:spcPts val="0"/>
              </a:spcBef>
              <a:spcAft>
                <a:spcPts val="900"/>
              </a:spcAft>
              <a:buClr>
                <a:srgbClr val="0075BC"/>
              </a:buClr>
              <a:buSzPct val="125000"/>
            </a:pPr>
            <a:r>
              <a:rPr lang="en-US" sz="1400" b="1" dirty="0">
                <a:solidFill>
                  <a:schemeClr val="tx2"/>
                </a:solidFill>
                <a:cs typeface="Times New Roman"/>
              </a:rPr>
              <a:t>Others reduce limits and increase deductibles</a:t>
            </a:r>
          </a:p>
          <a:p>
            <a:pPr marL="228600" lvl="5">
              <a:spcBef>
                <a:spcPts val="0"/>
              </a:spcBef>
              <a:spcAft>
                <a:spcPts val="900"/>
              </a:spcAft>
              <a:buClr>
                <a:srgbClr val="0075BC"/>
              </a:buClr>
              <a:buSzPct val="125000"/>
            </a:pPr>
            <a:r>
              <a:rPr lang="en-US" sz="1400" b="1" dirty="0">
                <a:solidFill>
                  <a:schemeClr val="tx2"/>
                </a:solidFill>
                <a:cs typeface="Times New Roman"/>
              </a:rPr>
              <a:t>Reduce and/or eliminate </a:t>
            </a:r>
            <a:r>
              <a:rPr lang="en-US" sz="1400" b="1" dirty="0" err="1">
                <a:solidFill>
                  <a:schemeClr val="tx2"/>
                </a:solidFill>
                <a:cs typeface="Times New Roman"/>
              </a:rPr>
              <a:t>sublimits</a:t>
            </a:r>
            <a:endParaRPr lang="en-US" sz="1400" b="1" dirty="0">
              <a:solidFill>
                <a:schemeClr val="tx2"/>
              </a:solidFill>
              <a:cs typeface="Times New Roman"/>
            </a:endParaRP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Communicable Disease coverage is deleted or limited</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Best results included a limit down from $1 </a:t>
            </a:r>
            <a:r>
              <a:rPr lang="en-US" sz="1400" dirty="0">
                <a:solidFill>
                  <a:srgbClr val="535353"/>
                </a:solidFill>
                <a:ea typeface="Calibri" panose="020F0502020204030204" pitchFamily="34" charset="0"/>
              </a:rPr>
              <a:t>million to $</a:t>
            </a:r>
            <a:r>
              <a:rPr lang="en-US" sz="1400" dirty="0" smtClean="0">
                <a:solidFill>
                  <a:srgbClr val="535353"/>
                </a:solidFill>
                <a:ea typeface="Calibri" panose="020F0502020204030204" pitchFamily="34" charset="0"/>
              </a:rPr>
              <a:t>100,000</a:t>
            </a:r>
            <a:endParaRPr lang="en-US" sz="1400" dirty="0">
              <a:solidFill>
                <a:srgbClr val="535353"/>
              </a:solidFill>
              <a:ea typeface="Calibri" panose="020F0502020204030204" pitchFamily="34" charset="0"/>
            </a:endParaRPr>
          </a:p>
        </p:txBody>
      </p:sp>
      <p:pic>
        <p:nvPicPr>
          <p:cNvPr id="4" name="Picture 3" descr="https://insuranceinsider.com/Image/ServeImage/71286?w=900&amp;h=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2050" y="3352800"/>
            <a:ext cx="2286000" cy="1600200"/>
          </a:xfrm>
          <a:prstGeom prst="rect">
            <a:avLst/>
          </a:prstGeom>
          <a:noFill/>
          <a:ln>
            <a:noFill/>
          </a:ln>
        </p:spPr>
      </p:pic>
    </p:spTree>
    <p:extLst>
      <p:ext uri="{BB962C8B-B14F-4D97-AF65-F5344CB8AC3E}">
        <p14:creationId xmlns:p14="http://schemas.microsoft.com/office/powerpoint/2010/main" val="252730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Property</a:t>
            </a:r>
            <a:r>
              <a:rPr lang="en-US" dirty="0"/>
              <a:t>, </a:t>
            </a:r>
            <a:r>
              <a:rPr lang="en-US" dirty="0" err="1"/>
              <a:t>Earthmovement</a:t>
            </a:r>
            <a:r>
              <a:rPr lang="en-US" dirty="0"/>
              <a:t> &amp; Flood (DIC</a:t>
            </a:r>
            <a:r>
              <a:rPr lang="en-US" dirty="0" smtClean="0"/>
              <a:t>)</a:t>
            </a:r>
            <a:endParaRPr lang="en-US" dirty="0"/>
          </a:p>
        </p:txBody>
      </p:sp>
      <p:sp>
        <p:nvSpPr>
          <p:cNvPr id="2" name="Content Placeholder 1"/>
          <p:cNvSpPr>
            <a:spLocks noGrp="1"/>
          </p:cNvSpPr>
          <p:nvPr>
            <p:ph idx="14"/>
          </p:nvPr>
        </p:nvSpPr>
        <p:spPr>
          <a:xfrm>
            <a:off x="228600" y="1339850"/>
            <a:ext cx="4019550" cy="4819650"/>
          </a:xfrm>
        </p:spPr>
        <p:txBody>
          <a:bodyPr>
            <a:noAutofit/>
          </a:bodyPr>
          <a:lstStyle/>
          <a:p>
            <a:pPr marL="228600" lvl="5">
              <a:spcBef>
                <a:spcPts val="0"/>
              </a:spcBef>
              <a:spcAft>
                <a:spcPts val="900"/>
              </a:spcAft>
              <a:buClr>
                <a:srgbClr val="0075BC"/>
              </a:buClr>
              <a:buSzPct val="125000"/>
            </a:pPr>
            <a:r>
              <a:rPr lang="en-US" sz="1400" b="1" dirty="0" smtClean="0">
                <a:solidFill>
                  <a:schemeClr val="tx2"/>
                </a:solidFill>
                <a:cs typeface="Times New Roman"/>
              </a:rPr>
              <a:t>Climate </a:t>
            </a:r>
            <a:r>
              <a:rPr lang="en-US" sz="1400" b="1" dirty="0">
                <a:solidFill>
                  <a:schemeClr val="tx2"/>
                </a:solidFill>
                <a:cs typeface="Times New Roman"/>
              </a:rPr>
              <a:t>Prediction Center </a:t>
            </a:r>
            <a:r>
              <a:rPr lang="en-US" sz="1400" dirty="0">
                <a:solidFill>
                  <a:schemeClr val="tx2"/>
                </a:solidFill>
                <a:cs typeface="Times New Roman"/>
              </a:rPr>
              <a:t>forecasts an extremely active </a:t>
            </a:r>
            <a:r>
              <a:rPr lang="en-US" sz="1400" dirty="0" smtClean="0">
                <a:solidFill>
                  <a:schemeClr val="tx2"/>
                </a:solidFill>
                <a:cs typeface="Times New Roman"/>
              </a:rPr>
              <a:t>Hurricane </a:t>
            </a:r>
            <a:r>
              <a:rPr lang="en-US" sz="1400" dirty="0">
                <a:solidFill>
                  <a:schemeClr val="tx2"/>
                </a:solidFill>
                <a:cs typeface="Times New Roman"/>
              </a:rPr>
              <a:t>season </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Most active in 22 years</a:t>
            </a:r>
          </a:p>
          <a:p>
            <a:pPr marL="228600" lvl="5">
              <a:spcBef>
                <a:spcPts val="0"/>
              </a:spcBef>
              <a:spcAft>
                <a:spcPts val="900"/>
              </a:spcAft>
              <a:buClr>
                <a:srgbClr val="0075BC"/>
              </a:buClr>
              <a:buSzPct val="125000"/>
            </a:pPr>
            <a:r>
              <a:rPr lang="en-US" sz="1400" b="1" dirty="0" smtClean="0">
                <a:solidFill>
                  <a:schemeClr val="tx2"/>
                </a:solidFill>
                <a:cs typeface="Times New Roman"/>
              </a:rPr>
              <a:t>Same </a:t>
            </a:r>
            <a:r>
              <a:rPr lang="en-US" sz="1400" b="1" dirty="0">
                <a:solidFill>
                  <a:schemeClr val="tx2"/>
                </a:solidFill>
                <a:cs typeface="Times New Roman"/>
              </a:rPr>
              <a:t>carriers and reinsurers who write </a:t>
            </a:r>
            <a:r>
              <a:rPr lang="en-US" sz="1400" b="1" dirty="0" smtClean="0">
                <a:solidFill>
                  <a:schemeClr val="tx2"/>
                </a:solidFill>
                <a:cs typeface="Times New Roman"/>
              </a:rPr>
              <a:t>accounts with Fire, </a:t>
            </a:r>
            <a:r>
              <a:rPr lang="en-US" sz="1400" b="1" dirty="0">
                <a:solidFill>
                  <a:schemeClr val="tx2"/>
                </a:solidFill>
                <a:cs typeface="Times New Roman"/>
              </a:rPr>
              <a:t>EM &amp; Flood </a:t>
            </a:r>
            <a:r>
              <a:rPr lang="en-US" sz="1400" dirty="0" smtClean="0">
                <a:solidFill>
                  <a:schemeClr val="tx2"/>
                </a:solidFill>
                <a:cs typeface="Times New Roman"/>
              </a:rPr>
              <a:t>also </a:t>
            </a:r>
            <a:r>
              <a:rPr lang="en-US" sz="1400" dirty="0">
                <a:solidFill>
                  <a:schemeClr val="tx2"/>
                </a:solidFill>
                <a:cs typeface="Times New Roman"/>
              </a:rPr>
              <a:t>write Hurricane and Tornado coverage</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Adverse loss results to a book of business affects all policyholders</a:t>
            </a:r>
          </a:p>
          <a:p>
            <a:pPr marL="228600" lvl="5">
              <a:spcBef>
                <a:spcPts val="0"/>
              </a:spcBef>
              <a:spcAft>
                <a:spcPts val="900"/>
              </a:spcAft>
              <a:buClr>
                <a:srgbClr val="0075BC"/>
              </a:buClr>
              <a:buSzPct val="125000"/>
            </a:pPr>
            <a:r>
              <a:rPr lang="en-US" sz="1400" b="1" dirty="0" smtClean="0">
                <a:solidFill>
                  <a:schemeClr val="tx2"/>
                </a:solidFill>
                <a:cs typeface="Times New Roman"/>
              </a:rPr>
              <a:t>Carriers </a:t>
            </a:r>
            <a:r>
              <a:rPr lang="en-US" sz="1400" b="1" dirty="0">
                <a:solidFill>
                  <a:schemeClr val="tx2"/>
                </a:solidFill>
                <a:cs typeface="Times New Roman"/>
              </a:rPr>
              <a:t>are buried with submissions</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Start early </a:t>
            </a:r>
          </a:p>
          <a:p>
            <a:pPr marL="401638" lvl="5" indent="-171450">
              <a:spcBef>
                <a:spcPts val="0"/>
              </a:spcBef>
              <a:spcAft>
                <a:spcPts val="900"/>
              </a:spcAft>
              <a:buClr>
                <a:srgbClr val="0075BC"/>
              </a:buClr>
              <a:buSzPct val="90000"/>
              <a:buFont typeface="Symbol" panose="05050102010706020507" pitchFamily="18" charset="2"/>
              <a:buChar char=""/>
            </a:pPr>
            <a:r>
              <a:rPr lang="en-US" sz="1400" dirty="0">
                <a:solidFill>
                  <a:srgbClr val="535353"/>
                </a:solidFill>
                <a:ea typeface="Calibri" panose="020F0502020204030204" pitchFamily="34" charset="0"/>
              </a:rPr>
              <a:t>Deliver quality submissions</a:t>
            </a:r>
          </a:p>
          <a:p>
            <a:pPr marL="228600" lvl="5">
              <a:spcBef>
                <a:spcPts val="0"/>
              </a:spcBef>
              <a:spcAft>
                <a:spcPts val="900"/>
              </a:spcAft>
              <a:buClr>
                <a:srgbClr val="0075BC"/>
              </a:buClr>
              <a:buSzPct val="125000"/>
            </a:pPr>
            <a:r>
              <a:rPr lang="en-US" sz="1400" b="1" dirty="0">
                <a:solidFill>
                  <a:schemeClr val="tx2"/>
                </a:solidFill>
                <a:cs typeface="Times New Roman"/>
              </a:rPr>
              <a:t>Insurers reaching and exceeding </a:t>
            </a:r>
            <a:r>
              <a:rPr lang="en-US" sz="1400" b="1" dirty="0" smtClean="0">
                <a:solidFill>
                  <a:schemeClr val="tx2"/>
                </a:solidFill>
                <a:cs typeface="Times New Roman"/>
              </a:rPr>
              <a:t>budgets </a:t>
            </a:r>
            <a:r>
              <a:rPr lang="en-US" sz="1400" dirty="0">
                <a:solidFill>
                  <a:schemeClr val="tx2"/>
                </a:solidFill>
                <a:cs typeface="Times New Roman"/>
              </a:rPr>
              <a:t>and have no hunger to </a:t>
            </a:r>
            <a:r>
              <a:rPr lang="en-US" sz="1400" dirty="0" smtClean="0">
                <a:solidFill>
                  <a:schemeClr val="tx2"/>
                </a:solidFill>
                <a:cs typeface="Times New Roman"/>
              </a:rPr>
              <a:t>write </a:t>
            </a:r>
            <a:r>
              <a:rPr lang="en-US" sz="1400" dirty="0">
                <a:solidFill>
                  <a:schemeClr val="tx2"/>
                </a:solidFill>
                <a:cs typeface="Times New Roman"/>
              </a:rPr>
              <a:t>new </a:t>
            </a:r>
            <a:r>
              <a:rPr lang="en-US" sz="1400" dirty="0" smtClean="0">
                <a:solidFill>
                  <a:schemeClr val="tx2"/>
                </a:solidFill>
                <a:cs typeface="Times New Roman"/>
              </a:rPr>
              <a:t>business</a:t>
            </a:r>
            <a:r>
              <a:rPr lang="en-US" sz="1400" dirty="0">
                <a:solidFill>
                  <a:schemeClr val="tx2"/>
                </a:solidFill>
                <a:cs typeface="Times New Roman"/>
              </a:rPr>
              <a:t>. </a:t>
            </a:r>
          </a:p>
        </p:txBody>
      </p:sp>
      <p:pic>
        <p:nvPicPr>
          <p:cNvPr id="5" name="Picture 4" descr="The updated 2020 Atlantic hurricane season probability and numbers of named storm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1200" y="1758950"/>
            <a:ext cx="4375150" cy="3114674"/>
          </a:xfrm>
          <a:prstGeom prst="rect">
            <a:avLst/>
          </a:prstGeom>
          <a:noFill/>
          <a:ln>
            <a:noFill/>
          </a:ln>
        </p:spPr>
      </p:pic>
    </p:spTree>
    <p:extLst>
      <p:ext uri="{BB962C8B-B14F-4D97-AF65-F5344CB8AC3E}">
        <p14:creationId xmlns:p14="http://schemas.microsoft.com/office/powerpoint/2010/main" val="332029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Cyber </a:t>
            </a:r>
            <a:r>
              <a:rPr lang="en-US" dirty="0"/>
              <a:t>Risk-Privacy </a:t>
            </a:r>
            <a:r>
              <a:rPr lang="en-US" dirty="0" smtClean="0"/>
              <a:t>Liability</a:t>
            </a:r>
            <a:endParaRPr lang="en-US" dirty="0"/>
          </a:p>
        </p:txBody>
      </p:sp>
      <p:sp>
        <p:nvSpPr>
          <p:cNvPr id="2" name="Content Placeholder 1"/>
          <p:cNvSpPr>
            <a:spLocks noGrp="1"/>
          </p:cNvSpPr>
          <p:nvPr>
            <p:ph idx="14"/>
          </p:nvPr>
        </p:nvSpPr>
        <p:spPr>
          <a:xfrm>
            <a:off x="228600" y="1339850"/>
            <a:ext cx="3930650" cy="3289300"/>
          </a:xfrm>
        </p:spPr>
        <p:txBody>
          <a:bodyPr>
            <a:noAutofit/>
          </a:bodyPr>
          <a:lstStyle/>
          <a:p>
            <a:pPr marL="228600" lvl="5">
              <a:spcBef>
                <a:spcPts val="0"/>
              </a:spcBef>
              <a:spcAft>
                <a:spcPts val="900"/>
              </a:spcAft>
              <a:buClr>
                <a:srgbClr val="0075BC"/>
              </a:buClr>
              <a:buSzPct val="125000"/>
            </a:pPr>
            <a:r>
              <a:rPr lang="en-US" sz="1400" b="1" dirty="0" smtClean="0">
                <a:solidFill>
                  <a:schemeClr val="tx2"/>
                </a:solidFill>
                <a:cs typeface="Times New Roman"/>
              </a:rPr>
              <a:t>Average </a:t>
            </a:r>
            <a:r>
              <a:rPr lang="en-US" sz="1400" b="1" dirty="0">
                <a:solidFill>
                  <a:schemeClr val="tx2"/>
                </a:solidFill>
                <a:cs typeface="Times New Roman"/>
              </a:rPr>
              <a:t>US increase 5-20%</a:t>
            </a:r>
          </a:p>
          <a:p>
            <a:pPr marL="228600" lvl="5">
              <a:spcBef>
                <a:spcPts val="0"/>
              </a:spcBef>
              <a:spcAft>
                <a:spcPts val="900"/>
              </a:spcAft>
              <a:buClr>
                <a:srgbClr val="0075BC"/>
              </a:buClr>
              <a:buSzPct val="125000"/>
            </a:pPr>
            <a:r>
              <a:rPr lang="en-US" sz="1400" b="1" dirty="0" smtClean="0">
                <a:solidFill>
                  <a:schemeClr val="tx2"/>
                </a:solidFill>
                <a:cs typeface="Times New Roman"/>
              </a:rPr>
              <a:t>Marketplace </a:t>
            </a:r>
            <a:r>
              <a:rPr lang="en-US" sz="1400" b="1" dirty="0">
                <a:solidFill>
                  <a:schemeClr val="tx2"/>
                </a:solidFill>
                <a:cs typeface="Times New Roman"/>
              </a:rPr>
              <a:t>has hardened with the increase in ransomware claims in 2019 into 2020</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Ransomware </a:t>
            </a:r>
            <a:r>
              <a:rPr lang="en-US" sz="1400" dirty="0">
                <a:solidFill>
                  <a:srgbClr val="535353"/>
                </a:solidFill>
                <a:ea typeface="Calibri" panose="020F0502020204030204" pitchFamily="34" charset="0"/>
              </a:rPr>
              <a:t>severity losses jump from $500,000 average in 2019 </a:t>
            </a:r>
            <a:r>
              <a:rPr lang="en-US" sz="1400" dirty="0" smtClean="0">
                <a:solidFill>
                  <a:srgbClr val="535353"/>
                </a:solidFill>
                <a:ea typeface="Calibri" panose="020F0502020204030204" pitchFamily="34" charset="0"/>
              </a:rPr>
              <a:t>to </a:t>
            </a:r>
            <a:r>
              <a:rPr lang="en-US" sz="1400" dirty="0">
                <a:solidFill>
                  <a:srgbClr val="535353"/>
                </a:solidFill>
                <a:ea typeface="Calibri" panose="020F0502020204030204" pitchFamily="34" charset="0"/>
              </a:rPr>
              <a:t>$1,000,000 in 2020. </a:t>
            </a:r>
          </a:p>
          <a:p>
            <a:pPr marL="228600" lvl="5">
              <a:spcBef>
                <a:spcPts val="0"/>
              </a:spcBef>
              <a:spcAft>
                <a:spcPts val="900"/>
              </a:spcAft>
              <a:buClr>
                <a:srgbClr val="0075BC"/>
              </a:buClr>
              <a:buSzPct val="125000"/>
            </a:pPr>
            <a:r>
              <a:rPr lang="en-US" sz="1400" b="1" dirty="0" smtClean="0">
                <a:solidFill>
                  <a:schemeClr val="tx2"/>
                </a:solidFill>
                <a:cs typeface="Times New Roman"/>
              </a:rPr>
              <a:t>Carriers </a:t>
            </a:r>
            <a:r>
              <a:rPr lang="en-US" sz="1400" b="1" dirty="0">
                <a:solidFill>
                  <a:schemeClr val="tx2"/>
                </a:solidFill>
                <a:cs typeface="Times New Roman"/>
              </a:rPr>
              <a:t>are increasing most deductibles </a:t>
            </a:r>
            <a:r>
              <a:rPr lang="en-US" sz="1400" dirty="0" smtClean="0">
                <a:solidFill>
                  <a:schemeClr val="tx2"/>
                </a:solidFill>
                <a:cs typeface="Times New Roman"/>
              </a:rPr>
              <a:t>under </a:t>
            </a:r>
            <a:r>
              <a:rPr lang="en-US" sz="1400" dirty="0">
                <a:solidFill>
                  <a:schemeClr val="tx2"/>
                </a:solidFill>
                <a:cs typeface="Times New Roman"/>
              </a:rPr>
              <a:t>$100,000 </a:t>
            </a:r>
          </a:p>
          <a:p>
            <a:pPr marL="401638" lvl="5" indent="-171450">
              <a:spcBef>
                <a:spcPts val="0"/>
              </a:spcBef>
              <a:spcAft>
                <a:spcPts val="900"/>
              </a:spcAft>
              <a:buClr>
                <a:srgbClr val="0075BC"/>
              </a:buClr>
              <a:buSzPct val="90000"/>
              <a:buFont typeface="Symbol" panose="05050102010706020507" pitchFamily="18" charset="2"/>
              <a:buChar char=""/>
            </a:pPr>
            <a:r>
              <a:rPr lang="en-US" sz="1400" dirty="0" smtClean="0">
                <a:solidFill>
                  <a:srgbClr val="535353"/>
                </a:solidFill>
                <a:ea typeface="Calibri" panose="020F0502020204030204" pitchFamily="34" charset="0"/>
              </a:rPr>
              <a:t>Larger </a:t>
            </a:r>
            <a:r>
              <a:rPr lang="en-US" sz="1400" dirty="0">
                <a:solidFill>
                  <a:srgbClr val="535353"/>
                </a:solidFill>
                <a:ea typeface="Calibri" panose="020F0502020204030204" pitchFamily="34" charset="0"/>
              </a:rPr>
              <a:t>increases will be imposed for                                               accounts with </a:t>
            </a:r>
            <a:r>
              <a:rPr lang="en-US" sz="1400" dirty="0" smtClean="0">
                <a:solidFill>
                  <a:srgbClr val="535353"/>
                </a:solidFill>
                <a:ea typeface="Calibri" panose="020F0502020204030204" pitchFamily="34" charset="0"/>
              </a:rPr>
              <a:t>loss activity</a:t>
            </a:r>
            <a:endParaRPr lang="en-US" sz="1400" dirty="0">
              <a:solidFill>
                <a:srgbClr val="535353"/>
              </a:solidFill>
              <a:ea typeface="Calibri" panose="020F0502020204030204" pitchFamily="34" charset="0"/>
            </a:endParaRPr>
          </a:p>
        </p:txBody>
      </p:sp>
      <p:pic>
        <p:nvPicPr>
          <p:cNvPr id="6" name="Picture 5" descr="C:\Users\sjblankenburg\AppData\Local\Microsoft\Windows\INetCache\Content.MSO\9400FF59.tmp"/>
          <p:cNvPicPr/>
          <p:nvPr/>
        </p:nvPicPr>
        <p:blipFill>
          <a:blip r:embed="rId2">
            <a:extLst>
              <a:ext uri="{28A0092B-C50C-407E-A947-70E740481C1C}">
                <a14:useLocalDpi xmlns:a14="http://schemas.microsoft.com/office/drawing/2010/main" val="0"/>
              </a:ext>
            </a:extLst>
          </a:blip>
          <a:srcRect/>
          <a:stretch>
            <a:fillRect/>
          </a:stretch>
        </p:blipFill>
        <p:spPr bwMode="auto">
          <a:xfrm>
            <a:off x="5415429" y="1917700"/>
            <a:ext cx="2971800" cy="2133600"/>
          </a:xfrm>
          <a:prstGeom prst="rect">
            <a:avLst/>
          </a:prstGeom>
          <a:noFill/>
          <a:ln>
            <a:noFill/>
          </a:ln>
        </p:spPr>
      </p:pic>
    </p:spTree>
    <p:extLst>
      <p:ext uri="{BB962C8B-B14F-4D97-AF65-F5344CB8AC3E}">
        <p14:creationId xmlns:p14="http://schemas.microsoft.com/office/powerpoint/2010/main" val="187573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4_Custom Design">
  <a:themeElements>
    <a:clrScheme name="Corp PPT Palette">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rp PPT Palette">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898A89"/>
    </a:hlink>
    <a:folHlink>
      <a:srgbClr val="122D42"/>
    </a:folHlink>
  </a:clrScheme>
</a:themeOverride>
</file>

<file path=docProps/app.xml><?xml version="1.0" encoding="utf-8"?>
<Properties xmlns="http://schemas.openxmlformats.org/officeDocument/2006/extended-properties" xmlns:vt="http://schemas.openxmlformats.org/officeDocument/2006/docPropsVTypes">
  <Template/>
  <TotalTime>12081</TotalTime>
  <Words>1144</Words>
  <Application>Microsoft Office PowerPoint</Application>
  <PresentationFormat>On-screen Show (4:3)</PresentationFormat>
  <Paragraphs>138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Courier New</vt:lpstr>
      <vt:lpstr>Helvetica Light</vt:lpstr>
      <vt:lpstr>Symbol</vt:lpstr>
      <vt:lpstr>Times New Roman</vt:lpstr>
      <vt:lpstr>Wingdings</vt:lpstr>
      <vt:lpstr>4_Custom Design</vt:lpstr>
      <vt:lpstr> State of the Marketplace       November 5, 2020                     </vt:lpstr>
      <vt:lpstr>Introduction</vt:lpstr>
      <vt:lpstr>Introduction</vt:lpstr>
      <vt:lpstr>Liability Insurance</vt:lpstr>
      <vt:lpstr>Liability Insurance</vt:lpstr>
      <vt:lpstr>Automobile Liability</vt:lpstr>
      <vt:lpstr>Property, Earthmovement &amp; Flood (DIC)</vt:lpstr>
      <vt:lpstr>Property, Earthmovement &amp; Flood (DIC)</vt:lpstr>
      <vt:lpstr>Cyber Risk-Privacy Liability</vt:lpstr>
      <vt:lpstr>Cyber Risk-Privacy Liability</vt:lpstr>
      <vt:lpstr>Crime</vt:lpstr>
      <vt:lpstr>Excess Workers’ Compensation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Stauffer</dc:creator>
  <cp:lastModifiedBy>Susan Blankenburg</cp:lastModifiedBy>
  <cp:revision>512</cp:revision>
  <cp:lastPrinted>2020-12-11T22:44:44Z</cp:lastPrinted>
  <dcterms:created xsi:type="dcterms:W3CDTF">2013-08-14T21:58:14Z</dcterms:created>
  <dcterms:modified xsi:type="dcterms:W3CDTF">2020-12-14T17:32:26Z</dcterms:modified>
</cp:coreProperties>
</file>